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1" r:id="rId2"/>
    <p:sldId id="256" r:id="rId3"/>
    <p:sldId id="282" r:id="rId4"/>
    <p:sldId id="270" r:id="rId5"/>
    <p:sldId id="283" r:id="rId6"/>
    <p:sldId id="284" r:id="rId7"/>
    <p:sldId id="288" r:id="rId8"/>
    <p:sldId id="285" r:id="rId9"/>
    <p:sldId id="287" r:id="rId10"/>
    <p:sldId id="289" r:id="rId11"/>
    <p:sldId id="257" r:id="rId12"/>
    <p:sldId id="286" r:id="rId13"/>
    <p:sldId id="292" r:id="rId14"/>
    <p:sldId id="295" r:id="rId15"/>
    <p:sldId id="296" r:id="rId16"/>
    <p:sldId id="290" r:id="rId17"/>
    <p:sldId id="2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34E"/>
    <a:srgbClr val="FFC000"/>
    <a:srgbClr val="6600CC"/>
    <a:srgbClr val="CC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5" d="100"/>
          <a:sy n="115" d="100"/>
        </p:scale>
        <p:origin x="3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F97DF-F1DB-4C07-A34D-8A4AB94FF6C5}" type="datetimeFigureOut">
              <a:rPr lang="en-GB" smtClean="0"/>
              <a:t>29/10/2021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57A01-0219-42E0-9FDE-CD6517218FB2}" type="slidenum">
              <a:rPr lang="en-GB" smtClean="0"/>
              <a:t>‹#›</a:t>
            </a:fld>
            <a:endParaRPr lang="en-GB"/>
          </a:p>
        </p:txBody>
      </p:sp>
    </p:spTree>
    <p:extLst>
      <p:ext uri="{BB962C8B-B14F-4D97-AF65-F5344CB8AC3E}">
        <p14:creationId xmlns:p14="http://schemas.microsoft.com/office/powerpoint/2010/main" val="20584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4b6aebc2d_2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4b6aebc2d_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9a95d54a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9a95d54a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8dfbc3a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f8dfbc3a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9b185d4a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9b185d4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89CC-2E4F-469C-AAEC-823C71E04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7F0CB39-89CD-4237-AAAE-CE76CF72C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326DF9F-3F3D-4BA9-AD5F-BB0B1E0A656E}"/>
              </a:ext>
            </a:extLst>
          </p:cNvPr>
          <p:cNvSpPr>
            <a:spLocks noGrp="1"/>
          </p:cNvSpPr>
          <p:nvPr>
            <p:ph type="dt" sz="half" idx="10"/>
          </p:nvPr>
        </p:nvSpPr>
        <p:spPr/>
        <p:txBody>
          <a:bodyPr/>
          <a:lstStyle/>
          <a:p>
            <a:fld id="{0F27CBA7-6E75-4308-8206-B64050324141}" type="datetimeFigureOut">
              <a:rPr lang="en-GB" smtClean="0"/>
              <a:t>29/10/2021</a:t>
            </a:fld>
            <a:endParaRPr lang="en-GB"/>
          </a:p>
        </p:txBody>
      </p:sp>
      <p:sp>
        <p:nvSpPr>
          <p:cNvPr id="5" name="Footer Placeholder 4">
            <a:extLst>
              <a:ext uri="{FF2B5EF4-FFF2-40B4-BE49-F238E27FC236}">
                <a16:creationId xmlns:a16="http://schemas.microsoft.com/office/drawing/2014/main" id="{CA5650BF-2C11-4184-8662-CAB1013482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A1222F-FBB5-4057-A14C-E783F9642D99}"/>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91744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192B-E6FF-450D-8383-92C2B9B121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2459ED-7388-4216-82B3-38D6932EDF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3F1051-FFDA-49C6-A879-1643EAD1885F}"/>
              </a:ext>
            </a:extLst>
          </p:cNvPr>
          <p:cNvSpPr>
            <a:spLocks noGrp="1"/>
          </p:cNvSpPr>
          <p:nvPr>
            <p:ph type="dt" sz="half" idx="10"/>
          </p:nvPr>
        </p:nvSpPr>
        <p:spPr/>
        <p:txBody>
          <a:bodyPr/>
          <a:lstStyle/>
          <a:p>
            <a:fld id="{0F27CBA7-6E75-4308-8206-B64050324141}" type="datetimeFigureOut">
              <a:rPr lang="en-GB" smtClean="0"/>
              <a:t>29/10/2021</a:t>
            </a:fld>
            <a:endParaRPr lang="en-GB"/>
          </a:p>
        </p:txBody>
      </p:sp>
      <p:sp>
        <p:nvSpPr>
          <p:cNvPr id="5" name="Footer Placeholder 4">
            <a:extLst>
              <a:ext uri="{FF2B5EF4-FFF2-40B4-BE49-F238E27FC236}">
                <a16:creationId xmlns:a16="http://schemas.microsoft.com/office/drawing/2014/main" id="{F6DEA7AF-9BD1-499F-9EF1-173835696A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7A323C-8367-44B5-A342-522FDE86AB96}"/>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010377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32BE12-AF69-4D84-B885-B00CF725EE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3F53F2-E7AB-4D80-8072-98ECEBE60F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3F8A90-C884-46D2-9BDF-26813DDDDF0C}"/>
              </a:ext>
            </a:extLst>
          </p:cNvPr>
          <p:cNvSpPr>
            <a:spLocks noGrp="1"/>
          </p:cNvSpPr>
          <p:nvPr>
            <p:ph type="dt" sz="half" idx="10"/>
          </p:nvPr>
        </p:nvSpPr>
        <p:spPr/>
        <p:txBody>
          <a:bodyPr/>
          <a:lstStyle/>
          <a:p>
            <a:fld id="{0F27CBA7-6E75-4308-8206-B64050324141}" type="datetimeFigureOut">
              <a:rPr lang="en-GB" smtClean="0"/>
              <a:t>29/10/2021</a:t>
            </a:fld>
            <a:endParaRPr lang="en-GB"/>
          </a:p>
        </p:txBody>
      </p:sp>
      <p:sp>
        <p:nvSpPr>
          <p:cNvPr id="5" name="Footer Placeholder 4">
            <a:extLst>
              <a:ext uri="{FF2B5EF4-FFF2-40B4-BE49-F238E27FC236}">
                <a16:creationId xmlns:a16="http://schemas.microsoft.com/office/drawing/2014/main" id="{772A3672-C7DF-4C32-A95E-0DBC490638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B9616E-13F5-4E54-A7BC-FD107EBCEA5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40024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0178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9497-5DAF-4EA1-8357-29135043E3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5DD69E-CF4D-439A-8851-B40F96FAA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B4544D-E589-4C5B-B009-25C5587FE977}"/>
              </a:ext>
            </a:extLst>
          </p:cNvPr>
          <p:cNvSpPr>
            <a:spLocks noGrp="1"/>
          </p:cNvSpPr>
          <p:nvPr>
            <p:ph type="dt" sz="half" idx="10"/>
          </p:nvPr>
        </p:nvSpPr>
        <p:spPr/>
        <p:txBody>
          <a:bodyPr/>
          <a:lstStyle/>
          <a:p>
            <a:fld id="{0F27CBA7-6E75-4308-8206-B64050324141}" type="datetimeFigureOut">
              <a:rPr lang="en-GB" smtClean="0"/>
              <a:t>29/10/2021</a:t>
            </a:fld>
            <a:endParaRPr lang="en-GB"/>
          </a:p>
        </p:txBody>
      </p:sp>
      <p:sp>
        <p:nvSpPr>
          <p:cNvPr id="5" name="Footer Placeholder 4">
            <a:extLst>
              <a:ext uri="{FF2B5EF4-FFF2-40B4-BE49-F238E27FC236}">
                <a16:creationId xmlns:a16="http://schemas.microsoft.com/office/drawing/2014/main" id="{4522E160-2EED-4B23-B908-A4E9ADE150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401B52-F6D2-47E8-A76A-27B8A82281A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85628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DF4A-53E5-429A-A64A-12734A15D6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93815B8-A64C-4B13-A7B7-50FEAEDD6D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48CBCE-A016-4831-9B76-42D9F8C6770E}"/>
              </a:ext>
            </a:extLst>
          </p:cNvPr>
          <p:cNvSpPr>
            <a:spLocks noGrp="1"/>
          </p:cNvSpPr>
          <p:nvPr>
            <p:ph type="dt" sz="half" idx="10"/>
          </p:nvPr>
        </p:nvSpPr>
        <p:spPr/>
        <p:txBody>
          <a:bodyPr/>
          <a:lstStyle/>
          <a:p>
            <a:fld id="{0F27CBA7-6E75-4308-8206-B64050324141}" type="datetimeFigureOut">
              <a:rPr lang="en-GB" smtClean="0"/>
              <a:t>29/10/2021</a:t>
            </a:fld>
            <a:endParaRPr lang="en-GB"/>
          </a:p>
        </p:txBody>
      </p:sp>
      <p:sp>
        <p:nvSpPr>
          <p:cNvPr id="5" name="Footer Placeholder 4">
            <a:extLst>
              <a:ext uri="{FF2B5EF4-FFF2-40B4-BE49-F238E27FC236}">
                <a16:creationId xmlns:a16="http://schemas.microsoft.com/office/drawing/2014/main" id="{7F2DAB7A-8B0F-4723-9928-1FB0BF6603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9F10DF-D8D9-4934-A68F-785BBD061BEE}"/>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2660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5B23-80EF-4238-8D07-00FC45DD1D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D31BF5-FC31-4081-AF31-689A4FE51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042CC51-08F4-452F-A802-CC2CE2B0F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9E5824-A9B9-4820-983B-197AECAA64A6}"/>
              </a:ext>
            </a:extLst>
          </p:cNvPr>
          <p:cNvSpPr>
            <a:spLocks noGrp="1"/>
          </p:cNvSpPr>
          <p:nvPr>
            <p:ph type="dt" sz="half" idx="10"/>
          </p:nvPr>
        </p:nvSpPr>
        <p:spPr/>
        <p:txBody>
          <a:bodyPr/>
          <a:lstStyle/>
          <a:p>
            <a:fld id="{0F27CBA7-6E75-4308-8206-B64050324141}" type="datetimeFigureOut">
              <a:rPr lang="en-GB" smtClean="0"/>
              <a:t>29/10/2021</a:t>
            </a:fld>
            <a:endParaRPr lang="en-GB"/>
          </a:p>
        </p:txBody>
      </p:sp>
      <p:sp>
        <p:nvSpPr>
          <p:cNvPr id="6" name="Footer Placeholder 5">
            <a:extLst>
              <a:ext uri="{FF2B5EF4-FFF2-40B4-BE49-F238E27FC236}">
                <a16:creationId xmlns:a16="http://schemas.microsoft.com/office/drawing/2014/main" id="{8952B024-B9D8-4E05-8D37-936EB477A5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A890FE-2EE1-4982-99A9-08ABA8B23635}"/>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40270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3CE4-2245-4BD3-B12F-D1CD179D8F5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4B5B0B-F788-48B3-95B0-633041F7E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F3A37-6969-4F7B-BED3-080FC5DC1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10C3A48-0801-4B9B-A6F9-EE7E195C78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CD45CB-E18C-4783-85B1-74762490C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B53A448-D4B4-497D-8F14-007CD8C150BC}"/>
              </a:ext>
            </a:extLst>
          </p:cNvPr>
          <p:cNvSpPr>
            <a:spLocks noGrp="1"/>
          </p:cNvSpPr>
          <p:nvPr>
            <p:ph type="dt" sz="half" idx="10"/>
          </p:nvPr>
        </p:nvSpPr>
        <p:spPr/>
        <p:txBody>
          <a:bodyPr/>
          <a:lstStyle/>
          <a:p>
            <a:fld id="{0F27CBA7-6E75-4308-8206-B64050324141}" type="datetimeFigureOut">
              <a:rPr lang="en-GB" smtClean="0"/>
              <a:t>29/10/2021</a:t>
            </a:fld>
            <a:endParaRPr lang="en-GB"/>
          </a:p>
        </p:txBody>
      </p:sp>
      <p:sp>
        <p:nvSpPr>
          <p:cNvPr id="8" name="Footer Placeholder 7">
            <a:extLst>
              <a:ext uri="{FF2B5EF4-FFF2-40B4-BE49-F238E27FC236}">
                <a16:creationId xmlns:a16="http://schemas.microsoft.com/office/drawing/2014/main" id="{642D7522-2164-45E4-A69B-BF2CB2B49E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64CD0D-5F94-4165-BAFC-F366CA66DFBB}"/>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203916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08EB-F7C4-46A5-B7D2-9FCBC565FD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7580C5-145A-45E2-9B15-F2DF8D7A0FF0}"/>
              </a:ext>
            </a:extLst>
          </p:cNvPr>
          <p:cNvSpPr>
            <a:spLocks noGrp="1"/>
          </p:cNvSpPr>
          <p:nvPr>
            <p:ph type="dt" sz="half" idx="10"/>
          </p:nvPr>
        </p:nvSpPr>
        <p:spPr/>
        <p:txBody>
          <a:bodyPr/>
          <a:lstStyle/>
          <a:p>
            <a:fld id="{0F27CBA7-6E75-4308-8206-B64050324141}" type="datetimeFigureOut">
              <a:rPr lang="en-GB" smtClean="0"/>
              <a:t>29/10/2021</a:t>
            </a:fld>
            <a:endParaRPr lang="en-GB"/>
          </a:p>
        </p:txBody>
      </p:sp>
      <p:sp>
        <p:nvSpPr>
          <p:cNvPr id="4" name="Footer Placeholder 3">
            <a:extLst>
              <a:ext uri="{FF2B5EF4-FFF2-40B4-BE49-F238E27FC236}">
                <a16:creationId xmlns:a16="http://schemas.microsoft.com/office/drawing/2014/main" id="{8B899D31-0EDD-4F76-BD50-32E4A92647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5C8FA7-FFAC-4935-85C5-FD59023E780C}"/>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27957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115FD-08E2-4F47-A2FA-918308C9E000}"/>
              </a:ext>
            </a:extLst>
          </p:cNvPr>
          <p:cNvSpPr>
            <a:spLocks noGrp="1"/>
          </p:cNvSpPr>
          <p:nvPr>
            <p:ph type="dt" sz="half" idx="10"/>
          </p:nvPr>
        </p:nvSpPr>
        <p:spPr/>
        <p:txBody>
          <a:bodyPr/>
          <a:lstStyle/>
          <a:p>
            <a:fld id="{0F27CBA7-6E75-4308-8206-B64050324141}" type="datetimeFigureOut">
              <a:rPr lang="en-GB" smtClean="0"/>
              <a:t>29/10/2021</a:t>
            </a:fld>
            <a:endParaRPr lang="en-GB"/>
          </a:p>
        </p:txBody>
      </p:sp>
      <p:sp>
        <p:nvSpPr>
          <p:cNvPr id="3" name="Footer Placeholder 2">
            <a:extLst>
              <a:ext uri="{FF2B5EF4-FFF2-40B4-BE49-F238E27FC236}">
                <a16:creationId xmlns:a16="http://schemas.microsoft.com/office/drawing/2014/main" id="{7A42B89D-F253-414D-B61C-651283B251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C6ABC8D-D1E8-4214-A4F7-3387CD1B5EDF}"/>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15552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887A-BC9E-4893-B9CB-4033D8DBA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4F8C877-A445-4F4C-8B26-221A91DFE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E63EB2-728D-4B7D-968F-BB2C89D8D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A9E47-8AC6-4C14-88DA-2A958B644A6A}"/>
              </a:ext>
            </a:extLst>
          </p:cNvPr>
          <p:cNvSpPr>
            <a:spLocks noGrp="1"/>
          </p:cNvSpPr>
          <p:nvPr>
            <p:ph type="dt" sz="half" idx="10"/>
          </p:nvPr>
        </p:nvSpPr>
        <p:spPr/>
        <p:txBody>
          <a:bodyPr/>
          <a:lstStyle/>
          <a:p>
            <a:fld id="{0F27CBA7-6E75-4308-8206-B64050324141}" type="datetimeFigureOut">
              <a:rPr lang="en-GB" smtClean="0"/>
              <a:t>29/10/2021</a:t>
            </a:fld>
            <a:endParaRPr lang="en-GB"/>
          </a:p>
        </p:txBody>
      </p:sp>
      <p:sp>
        <p:nvSpPr>
          <p:cNvPr id="6" name="Footer Placeholder 5">
            <a:extLst>
              <a:ext uri="{FF2B5EF4-FFF2-40B4-BE49-F238E27FC236}">
                <a16:creationId xmlns:a16="http://schemas.microsoft.com/office/drawing/2014/main" id="{A60899DE-5058-4F83-AC85-5A489E577F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0BDE79-F999-47F3-836D-EF3BA8FE76A8}"/>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110258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BF67-094C-4A9B-89D8-0D0FBD80E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71C8D2-194D-421C-9104-0D0C68418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66C23A1-112C-477D-A259-0CEA65A32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E76E3-E324-4054-963A-A1B8D234158E}"/>
              </a:ext>
            </a:extLst>
          </p:cNvPr>
          <p:cNvSpPr>
            <a:spLocks noGrp="1"/>
          </p:cNvSpPr>
          <p:nvPr>
            <p:ph type="dt" sz="half" idx="10"/>
          </p:nvPr>
        </p:nvSpPr>
        <p:spPr/>
        <p:txBody>
          <a:bodyPr/>
          <a:lstStyle/>
          <a:p>
            <a:fld id="{0F27CBA7-6E75-4308-8206-B64050324141}" type="datetimeFigureOut">
              <a:rPr lang="en-GB" smtClean="0"/>
              <a:t>29/10/2021</a:t>
            </a:fld>
            <a:endParaRPr lang="en-GB"/>
          </a:p>
        </p:txBody>
      </p:sp>
      <p:sp>
        <p:nvSpPr>
          <p:cNvPr id="6" name="Footer Placeholder 5">
            <a:extLst>
              <a:ext uri="{FF2B5EF4-FFF2-40B4-BE49-F238E27FC236}">
                <a16:creationId xmlns:a16="http://schemas.microsoft.com/office/drawing/2014/main" id="{45CB25FA-09FE-4953-8C2C-D4C7905E21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26B0A2-2A0C-4C5E-8EF5-275F5A3F5473}"/>
              </a:ext>
            </a:extLst>
          </p:cNvPr>
          <p:cNvSpPr>
            <a:spLocks noGrp="1"/>
          </p:cNvSpPr>
          <p:nvPr>
            <p:ph type="sldNum" sz="quarter" idx="12"/>
          </p:nvPr>
        </p:nvSpPr>
        <p:spPr/>
        <p:txBody>
          <a:bodyPr/>
          <a:lstStyle/>
          <a:p>
            <a:fld id="{F3F694FF-166B-437E-B120-52E4CF543ACA}" type="slidenum">
              <a:rPr lang="en-GB" smtClean="0"/>
              <a:t>‹#›</a:t>
            </a:fld>
            <a:endParaRPr lang="en-GB"/>
          </a:p>
        </p:txBody>
      </p:sp>
    </p:spTree>
    <p:extLst>
      <p:ext uri="{BB962C8B-B14F-4D97-AF65-F5344CB8AC3E}">
        <p14:creationId xmlns:p14="http://schemas.microsoft.com/office/powerpoint/2010/main" val="37668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81974C-880A-4AE5-BE4B-1F767350A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B8BBAD-46D1-4590-B87C-E4374AC179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975AE6-11E7-41E1-A99C-830FD4876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7CBA7-6E75-4308-8206-B64050324141}" type="datetimeFigureOut">
              <a:rPr lang="en-GB" smtClean="0"/>
              <a:t>29/10/2021</a:t>
            </a:fld>
            <a:endParaRPr lang="en-GB"/>
          </a:p>
        </p:txBody>
      </p:sp>
      <p:sp>
        <p:nvSpPr>
          <p:cNvPr id="5" name="Footer Placeholder 4">
            <a:extLst>
              <a:ext uri="{FF2B5EF4-FFF2-40B4-BE49-F238E27FC236}">
                <a16:creationId xmlns:a16="http://schemas.microsoft.com/office/drawing/2014/main" id="{12DF290D-6AF6-4C31-A3B4-EEB70B9673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1DFAF2-3EF6-447C-9AAC-0C82F101E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694FF-166B-437E-B120-52E4CF543ACA}" type="slidenum">
              <a:rPr lang="en-GB" smtClean="0"/>
              <a:t>‹#›</a:t>
            </a:fld>
            <a:endParaRPr lang="en-GB"/>
          </a:p>
        </p:txBody>
      </p:sp>
    </p:spTree>
    <p:extLst>
      <p:ext uri="{BB962C8B-B14F-4D97-AF65-F5344CB8AC3E}">
        <p14:creationId xmlns:p14="http://schemas.microsoft.com/office/powerpoint/2010/main" val="1871969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415599" y="52873"/>
            <a:ext cx="11360800" cy="763600"/>
          </a:xfrm>
          <a:prstGeom prst="rect">
            <a:avLst/>
          </a:prstGeom>
        </p:spPr>
        <p:txBody>
          <a:bodyPr spcFirstLastPara="1" vert="horz" wrap="square" lIns="121900" tIns="121900" rIns="121900" bIns="121900" rtlCol="0" anchor="t" anchorCtr="0">
            <a:noAutofit/>
          </a:bodyPr>
          <a:lstStyle/>
          <a:p>
            <a:r>
              <a:rPr lang="en-GB" dirty="0"/>
              <a:t>Saving species: Turning understanding into action</a:t>
            </a:r>
            <a:endParaRPr dirty="0"/>
          </a:p>
        </p:txBody>
      </p:sp>
      <p:pic>
        <p:nvPicPr>
          <p:cNvPr id="363" name="Google Shape;363;p38"/>
          <p:cNvPicPr preferRelativeResize="0"/>
          <p:nvPr/>
        </p:nvPicPr>
        <p:blipFill>
          <a:blip r:embed="rId3">
            <a:alphaModFix/>
          </a:blip>
          <a:stretch>
            <a:fillRect/>
          </a:stretch>
        </p:blipFill>
        <p:spPr>
          <a:xfrm>
            <a:off x="2401216" y="1061179"/>
            <a:ext cx="7389568" cy="5656522"/>
          </a:xfrm>
          <a:prstGeom prst="rect">
            <a:avLst/>
          </a:prstGeom>
          <a:noFill/>
          <a:ln>
            <a:noFill/>
          </a:ln>
        </p:spPr>
      </p:pic>
      <p:sp>
        <p:nvSpPr>
          <p:cNvPr id="364" name="Google Shape;364;p38"/>
          <p:cNvSpPr/>
          <p:nvPr/>
        </p:nvSpPr>
        <p:spPr>
          <a:xfrm>
            <a:off x="4347583" y="81647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D1DB3-77B2-496A-BB39-EBFD1000CE64}"/>
              </a:ext>
            </a:extLst>
          </p:cNvPr>
          <p:cNvPicPr>
            <a:picLocks noChangeAspect="1"/>
          </p:cNvPicPr>
          <p:nvPr/>
        </p:nvPicPr>
        <p:blipFill>
          <a:blip r:embed="rId2"/>
          <a:stretch>
            <a:fillRect/>
          </a:stretch>
        </p:blipFill>
        <p:spPr>
          <a:xfrm>
            <a:off x="6327628" y="1049656"/>
            <a:ext cx="5448772" cy="5745978"/>
          </a:xfrm>
          <a:prstGeom prst="rect">
            <a:avLst/>
          </a:prstGeom>
        </p:spPr>
      </p:pic>
      <p:sp>
        <p:nvSpPr>
          <p:cNvPr id="2" name="Title 1">
            <a:extLst>
              <a:ext uri="{FF2B5EF4-FFF2-40B4-BE49-F238E27FC236}">
                <a16:creationId xmlns:a16="http://schemas.microsoft.com/office/drawing/2014/main" id="{EAD58152-375B-4245-8A74-CFF9FBCA5C99}"/>
              </a:ext>
            </a:extLst>
          </p:cNvPr>
          <p:cNvSpPr>
            <a:spLocks noGrp="1"/>
          </p:cNvSpPr>
          <p:nvPr>
            <p:ph type="title"/>
          </p:nvPr>
        </p:nvSpPr>
        <p:spPr>
          <a:xfrm>
            <a:off x="270634" y="211873"/>
            <a:ext cx="11360800" cy="763600"/>
          </a:xfrm>
        </p:spPr>
        <p:txBody>
          <a:bodyPr/>
          <a:lstStyle/>
          <a:p>
            <a:r>
              <a:rPr lang="en-GB" dirty="0"/>
              <a:t>So what does MLE estimate?</a:t>
            </a:r>
          </a:p>
        </p:txBody>
      </p:sp>
      <p:sp>
        <p:nvSpPr>
          <p:cNvPr id="3" name="Text Placeholder 2">
            <a:extLst>
              <a:ext uri="{FF2B5EF4-FFF2-40B4-BE49-F238E27FC236}">
                <a16:creationId xmlns:a16="http://schemas.microsoft.com/office/drawing/2014/main" id="{3BB3EC8A-4396-405C-94D7-1600E0396D94}"/>
              </a:ext>
            </a:extLst>
          </p:cNvPr>
          <p:cNvSpPr>
            <a:spLocks noGrp="1"/>
          </p:cNvSpPr>
          <p:nvPr>
            <p:ph type="body" idx="1"/>
          </p:nvPr>
        </p:nvSpPr>
        <p:spPr>
          <a:xfrm>
            <a:off x="415600" y="1536633"/>
            <a:ext cx="5680400" cy="5109494"/>
          </a:xfrm>
        </p:spPr>
        <p:txBody>
          <a:bodyPr/>
          <a:lstStyle/>
          <a:p>
            <a:pPr marL="152396" indent="0">
              <a:buNone/>
            </a:pPr>
            <a:r>
              <a:rPr lang="en-GB" dirty="0"/>
              <a:t>From an infinite possible number of parameter values:</a:t>
            </a:r>
          </a:p>
          <a:p>
            <a:pPr marL="152396" indent="0">
              <a:buNone/>
            </a:pPr>
            <a:endParaRPr lang="en-GB" dirty="0"/>
          </a:p>
          <a:p>
            <a:pPr marL="152396" indent="0">
              <a:buNone/>
            </a:pPr>
            <a:r>
              <a:rPr lang="en-GB" dirty="0"/>
              <a:t>MLE tries a variety of values and reports how well they worked, giving:</a:t>
            </a:r>
          </a:p>
          <a:p>
            <a:endParaRPr lang="en-GB" dirty="0"/>
          </a:p>
          <a:p>
            <a:pPr marL="152396" indent="0">
              <a:buNone/>
            </a:pPr>
            <a:r>
              <a:rPr lang="en-GB" b="1" i="1" dirty="0"/>
              <a:t>c</a:t>
            </a:r>
            <a:r>
              <a:rPr lang="en-GB" dirty="0"/>
              <a:t> = 43.106 ± 1.164</a:t>
            </a:r>
          </a:p>
          <a:p>
            <a:pPr marL="152396" indent="0">
              <a:buNone/>
            </a:pPr>
            <a:r>
              <a:rPr lang="en-GB" b="1" i="1" dirty="0"/>
              <a:t>m </a:t>
            </a:r>
            <a:r>
              <a:rPr lang="en-GB" dirty="0"/>
              <a:t>= 8.115 ± 0.351</a:t>
            </a:r>
          </a:p>
          <a:p>
            <a:pPr marL="152396" indent="0">
              <a:buNone/>
            </a:pPr>
            <a:endParaRPr lang="en-GB" dirty="0"/>
          </a:p>
          <a:p>
            <a:pPr marL="152396" indent="0">
              <a:buNone/>
            </a:pPr>
            <a:r>
              <a:rPr lang="en-GB" dirty="0"/>
              <a:t>So MLE does the heavy lifting. Our only job is to use it responsibly and with caution!</a:t>
            </a:r>
          </a:p>
        </p:txBody>
      </p:sp>
      <p:pic>
        <p:nvPicPr>
          <p:cNvPr id="5" name="Picture 4">
            <a:extLst>
              <a:ext uri="{FF2B5EF4-FFF2-40B4-BE49-F238E27FC236}">
                <a16:creationId xmlns:a16="http://schemas.microsoft.com/office/drawing/2014/main" id="{B34DEBB8-953F-4159-A5E1-56F71C09DC28}"/>
              </a:ext>
            </a:extLst>
          </p:cNvPr>
          <p:cNvPicPr>
            <a:picLocks noChangeAspect="1"/>
          </p:cNvPicPr>
          <p:nvPr/>
        </p:nvPicPr>
        <p:blipFill>
          <a:blip r:embed="rId3"/>
          <a:stretch>
            <a:fillRect/>
          </a:stretch>
        </p:blipFill>
        <p:spPr>
          <a:xfrm>
            <a:off x="6327628" y="1112022"/>
            <a:ext cx="5448772" cy="5745978"/>
          </a:xfrm>
          <a:prstGeom prst="rect">
            <a:avLst/>
          </a:prstGeom>
        </p:spPr>
      </p:pic>
      <p:sp>
        <p:nvSpPr>
          <p:cNvPr id="7" name="Google Shape;445;p27">
            <a:extLst>
              <a:ext uri="{FF2B5EF4-FFF2-40B4-BE49-F238E27FC236}">
                <a16:creationId xmlns:a16="http://schemas.microsoft.com/office/drawing/2014/main" id="{ED78AF5E-B805-4CBA-9DF5-E329FD23AD90}"/>
              </a:ext>
            </a:extLst>
          </p:cNvPr>
          <p:cNvSpPr/>
          <p:nvPr/>
        </p:nvSpPr>
        <p:spPr>
          <a:xfrm>
            <a:off x="1318695" y="111575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43686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0" y="262633"/>
            <a:ext cx="7085200" cy="1058400"/>
          </a:xfrm>
          <a:prstGeom prst="rect">
            <a:avLst/>
          </a:prstGeom>
        </p:spPr>
        <p:txBody>
          <a:bodyPr spcFirstLastPara="1" vert="horz" wrap="square" lIns="121900" tIns="121900" rIns="121900" bIns="121900" rtlCol="0" anchor="t" anchorCtr="0">
            <a:noAutofit/>
          </a:bodyPr>
          <a:lstStyle/>
          <a:p>
            <a:r>
              <a:rPr lang="en-GB"/>
              <a:t>The Monkey’s Paw</a:t>
            </a:r>
            <a:endParaRPr/>
          </a:p>
        </p:txBody>
      </p:sp>
      <p:sp>
        <p:nvSpPr>
          <p:cNvPr id="64" name="Google Shape;64;p14"/>
          <p:cNvSpPr txBox="1">
            <a:spLocks noGrp="1"/>
          </p:cNvSpPr>
          <p:nvPr>
            <p:ph type="body" idx="1"/>
          </p:nvPr>
        </p:nvSpPr>
        <p:spPr>
          <a:xfrm>
            <a:off x="0" y="1179067"/>
            <a:ext cx="7160800" cy="5286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GB" sz="2400" dirty="0"/>
              <a:t>The Monkey’s Paw is a short story from 1902 by W. W. Jacobs. A suitably middle-class family come into possession of a wish granting monkey paw, but every wish “backfires”.</a:t>
            </a:r>
            <a:endParaRPr sz="2400" dirty="0"/>
          </a:p>
          <a:p>
            <a:pPr marL="0" indent="0">
              <a:lnSpc>
                <a:spcPct val="100000"/>
              </a:lnSpc>
              <a:buNone/>
            </a:pPr>
            <a:endParaRPr sz="2400" dirty="0"/>
          </a:p>
          <a:p>
            <a:pPr marL="0" indent="0">
              <a:lnSpc>
                <a:spcPct val="100000"/>
              </a:lnSpc>
              <a:buNone/>
            </a:pPr>
            <a:r>
              <a:rPr lang="en-GB" sz="2400" dirty="0"/>
              <a:t>Asking questions from statistical models is like asking for wishes from the monkey’s paw. Any poorly chosen wish will lead to dire consequences, so wishes must be tailored with great care. </a:t>
            </a:r>
            <a:endParaRPr sz="2400" dirty="0"/>
          </a:p>
          <a:p>
            <a:pPr marL="0" indent="0">
              <a:lnSpc>
                <a:spcPct val="100000"/>
              </a:lnSpc>
              <a:buNone/>
            </a:pPr>
            <a:endParaRPr sz="2400" dirty="0"/>
          </a:p>
          <a:p>
            <a:pPr marL="0" indent="0">
              <a:lnSpc>
                <a:spcPct val="100000"/>
              </a:lnSpc>
              <a:buNone/>
            </a:pPr>
            <a:r>
              <a:rPr lang="en-GB" sz="2400" dirty="0"/>
              <a:t>Models are the same. Any </a:t>
            </a:r>
            <a:r>
              <a:rPr lang="en-GB" sz="2400" i="1" dirty="0"/>
              <a:t>slightly</a:t>
            </a:r>
            <a:r>
              <a:rPr lang="en-GB" sz="2400" dirty="0"/>
              <a:t> poorly written question will “always” give you an answer, even if it’s terrible. The real risk is that you might not know it’s terrible.</a:t>
            </a:r>
            <a:endParaRPr sz="2400" dirty="0"/>
          </a:p>
        </p:txBody>
      </p:sp>
      <p:pic>
        <p:nvPicPr>
          <p:cNvPr id="65" name="Google Shape;65;p14"/>
          <p:cNvPicPr preferRelativeResize="0"/>
          <p:nvPr/>
        </p:nvPicPr>
        <p:blipFill>
          <a:blip r:embed="rId3">
            <a:alphaModFix/>
          </a:blip>
          <a:stretch>
            <a:fillRect/>
          </a:stretch>
        </p:blipFill>
        <p:spPr>
          <a:xfrm>
            <a:off x="7514067" y="203201"/>
            <a:ext cx="4537752" cy="6451601"/>
          </a:xfrm>
          <a:prstGeom prst="rect">
            <a:avLst/>
          </a:prstGeom>
          <a:noFill/>
          <a:ln>
            <a:noFill/>
          </a:ln>
        </p:spPr>
      </p:pic>
      <p:sp>
        <p:nvSpPr>
          <p:cNvPr id="5" name="Google Shape;374;p39">
            <a:extLst>
              <a:ext uri="{FF2B5EF4-FFF2-40B4-BE49-F238E27FC236}">
                <a16:creationId xmlns:a16="http://schemas.microsoft.com/office/drawing/2014/main" id="{92C85786-9133-40FC-BEBD-295B03C87029}"/>
              </a:ext>
            </a:extLst>
          </p:cNvPr>
          <p:cNvSpPr/>
          <p:nvPr/>
        </p:nvSpPr>
        <p:spPr>
          <a:xfrm>
            <a:off x="260677" y="959386"/>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A385-B295-4E6B-9B8C-D693CB551E98}"/>
              </a:ext>
            </a:extLst>
          </p:cNvPr>
          <p:cNvSpPr>
            <a:spLocks noGrp="1"/>
          </p:cNvSpPr>
          <p:nvPr>
            <p:ph type="title"/>
          </p:nvPr>
        </p:nvSpPr>
        <p:spPr>
          <a:xfrm>
            <a:off x="415600" y="256478"/>
            <a:ext cx="11360800" cy="763600"/>
          </a:xfrm>
        </p:spPr>
        <p:txBody>
          <a:bodyPr/>
          <a:lstStyle/>
          <a:p>
            <a:pPr algn="ctr"/>
            <a:r>
              <a:rPr lang="en-GB" dirty="0"/>
              <a:t>Beware the statistical Monkey’s Paw</a:t>
            </a:r>
          </a:p>
        </p:txBody>
      </p:sp>
      <p:pic>
        <p:nvPicPr>
          <p:cNvPr id="5" name="Picture 4">
            <a:extLst>
              <a:ext uri="{FF2B5EF4-FFF2-40B4-BE49-F238E27FC236}">
                <a16:creationId xmlns:a16="http://schemas.microsoft.com/office/drawing/2014/main" id="{AAF15510-8C8B-4687-8F85-1B8CFED0E8E3}"/>
              </a:ext>
            </a:extLst>
          </p:cNvPr>
          <p:cNvPicPr>
            <a:picLocks noChangeAspect="1"/>
          </p:cNvPicPr>
          <p:nvPr/>
        </p:nvPicPr>
        <p:blipFill rotWithShape="1">
          <a:blip r:embed="rId2"/>
          <a:srcRect l="20214" t="28645" r="20884" b="21122"/>
          <a:stretch/>
        </p:blipFill>
        <p:spPr>
          <a:xfrm>
            <a:off x="375322" y="1356967"/>
            <a:ext cx="11441356" cy="5244555"/>
          </a:xfrm>
          <a:prstGeom prst="rect">
            <a:avLst/>
          </a:prstGeom>
        </p:spPr>
      </p:pic>
      <p:sp>
        <p:nvSpPr>
          <p:cNvPr id="6" name="Google Shape;374;p39">
            <a:extLst>
              <a:ext uri="{FF2B5EF4-FFF2-40B4-BE49-F238E27FC236}">
                <a16:creationId xmlns:a16="http://schemas.microsoft.com/office/drawing/2014/main" id="{148B1B88-469A-45AB-AA75-244E16CFE4BF}"/>
              </a:ext>
            </a:extLst>
          </p:cNvPr>
          <p:cNvSpPr/>
          <p:nvPr/>
        </p:nvSpPr>
        <p:spPr>
          <a:xfrm>
            <a:off x="4347583" y="10200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3922014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0038-1BED-4491-A2B5-605ED44D8427}"/>
              </a:ext>
            </a:extLst>
          </p:cNvPr>
          <p:cNvSpPr>
            <a:spLocks noGrp="1"/>
          </p:cNvSpPr>
          <p:nvPr>
            <p:ph type="title"/>
          </p:nvPr>
        </p:nvSpPr>
        <p:spPr/>
        <p:txBody>
          <a:bodyPr/>
          <a:lstStyle/>
          <a:p>
            <a:r>
              <a:rPr lang="en-GB" dirty="0"/>
              <a:t>Think like a biologist, not like a statistician</a:t>
            </a:r>
          </a:p>
        </p:txBody>
      </p:sp>
      <p:sp>
        <p:nvSpPr>
          <p:cNvPr id="3" name="Text Placeholder 2">
            <a:extLst>
              <a:ext uri="{FF2B5EF4-FFF2-40B4-BE49-F238E27FC236}">
                <a16:creationId xmlns:a16="http://schemas.microsoft.com/office/drawing/2014/main" id="{DC5DA2DC-B8F2-414E-95F2-2A72CEF51172}"/>
              </a:ext>
            </a:extLst>
          </p:cNvPr>
          <p:cNvSpPr>
            <a:spLocks noGrp="1"/>
          </p:cNvSpPr>
          <p:nvPr>
            <p:ph type="body" idx="1"/>
          </p:nvPr>
        </p:nvSpPr>
        <p:spPr>
          <a:xfrm>
            <a:off x="415600" y="1536633"/>
            <a:ext cx="5469152" cy="4555200"/>
          </a:xfrm>
        </p:spPr>
        <p:txBody>
          <a:bodyPr/>
          <a:lstStyle/>
          <a:p>
            <a:r>
              <a:rPr lang="en-GB" dirty="0"/>
              <a:t>How many of you drank coffee this morning?</a:t>
            </a:r>
          </a:p>
          <a:p>
            <a:r>
              <a:rPr lang="en-GB" dirty="0"/>
              <a:t>A “statistician” would use any covariate and call it done.</a:t>
            </a:r>
          </a:p>
          <a:p>
            <a:r>
              <a:rPr lang="en-GB" dirty="0"/>
              <a:t>Is the amount of money in your wallet all that determines if you had coffee this morning?</a:t>
            </a:r>
          </a:p>
        </p:txBody>
      </p:sp>
      <p:pic>
        <p:nvPicPr>
          <p:cNvPr id="5" name="Picture 4">
            <a:extLst>
              <a:ext uri="{FF2B5EF4-FFF2-40B4-BE49-F238E27FC236}">
                <a16:creationId xmlns:a16="http://schemas.microsoft.com/office/drawing/2014/main" id="{659FCE05-25C2-4682-BE17-E9EAB0551730}"/>
              </a:ext>
            </a:extLst>
          </p:cNvPr>
          <p:cNvPicPr>
            <a:picLocks noChangeAspect="1"/>
          </p:cNvPicPr>
          <p:nvPr/>
        </p:nvPicPr>
        <p:blipFill>
          <a:blip r:embed="rId2"/>
          <a:stretch>
            <a:fillRect/>
          </a:stretch>
        </p:blipFill>
        <p:spPr>
          <a:xfrm>
            <a:off x="6307250" y="1536633"/>
            <a:ext cx="5197809" cy="4555200"/>
          </a:xfrm>
          <a:prstGeom prst="rect">
            <a:avLst/>
          </a:prstGeom>
        </p:spPr>
      </p:pic>
    </p:spTree>
    <p:extLst>
      <p:ext uri="{BB962C8B-B14F-4D97-AF65-F5344CB8AC3E}">
        <p14:creationId xmlns:p14="http://schemas.microsoft.com/office/powerpoint/2010/main" val="134834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0038-1BED-4491-A2B5-605ED44D8427}"/>
              </a:ext>
            </a:extLst>
          </p:cNvPr>
          <p:cNvSpPr>
            <a:spLocks noGrp="1"/>
          </p:cNvSpPr>
          <p:nvPr>
            <p:ph type="title"/>
          </p:nvPr>
        </p:nvSpPr>
        <p:spPr/>
        <p:txBody>
          <a:bodyPr/>
          <a:lstStyle/>
          <a:p>
            <a:r>
              <a:rPr lang="en-GB" dirty="0"/>
              <a:t>Think like a biologist, not like a statistician</a:t>
            </a:r>
          </a:p>
        </p:txBody>
      </p:sp>
      <p:sp>
        <p:nvSpPr>
          <p:cNvPr id="3" name="Text Placeholder 2">
            <a:extLst>
              <a:ext uri="{FF2B5EF4-FFF2-40B4-BE49-F238E27FC236}">
                <a16:creationId xmlns:a16="http://schemas.microsoft.com/office/drawing/2014/main" id="{DC5DA2DC-B8F2-414E-95F2-2A72CEF51172}"/>
              </a:ext>
            </a:extLst>
          </p:cNvPr>
          <p:cNvSpPr>
            <a:spLocks noGrp="1"/>
          </p:cNvSpPr>
          <p:nvPr>
            <p:ph type="body" idx="1"/>
          </p:nvPr>
        </p:nvSpPr>
        <p:spPr>
          <a:xfrm>
            <a:off x="415600" y="1536633"/>
            <a:ext cx="5469152" cy="4555200"/>
          </a:xfrm>
        </p:spPr>
        <p:txBody>
          <a:bodyPr/>
          <a:lstStyle/>
          <a:p>
            <a:r>
              <a:rPr lang="en-GB" dirty="0"/>
              <a:t>How many of you drank coffee this morning?</a:t>
            </a:r>
          </a:p>
          <a:p>
            <a:pPr lvl="1"/>
            <a:r>
              <a:rPr lang="en-GB" sz="1400" dirty="0"/>
              <a:t>Did your parents drink coffee when you were young?</a:t>
            </a:r>
          </a:p>
          <a:p>
            <a:pPr lvl="1"/>
            <a:r>
              <a:rPr lang="en-GB" sz="1400" dirty="0"/>
              <a:t>Did you watch TV shows where “mature” characters drink coffee?</a:t>
            </a:r>
          </a:p>
          <a:p>
            <a:pPr lvl="1"/>
            <a:r>
              <a:rPr lang="en-GB" sz="1400" dirty="0"/>
              <a:t>Did you want to emulate those characters?</a:t>
            </a:r>
          </a:p>
          <a:p>
            <a:pPr lvl="1"/>
            <a:r>
              <a:rPr lang="en-GB" sz="1400" dirty="0"/>
              <a:t>Are you from a culture where drinking coffee in the morning is considered normal?</a:t>
            </a:r>
          </a:p>
          <a:p>
            <a:pPr lvl="1"/>
            <a:r>
              <a:rPr lang="en-GB" sz="1400" dirty="0"/>
              <a:t>Did you drink tea?</a:t>
            </a:r>
          </a:p>
          <a:p>
            <a:pPr lvl="1"/>
            <a:r>
              <a:rPr lang="en-GB" sz="1400" dirty="0"/>
              <a:t>Were you hungover?</a:t>
            </a:r>
          </a:p>
          <a:p>
            <a:pPr lvl="1"/>
            <a:r>
              <a:rPr lang="en-GB" sz="1400" dirty="0"/>
              <a:t>Do you believe drinking coffee helps with hangovers?</a:t>
            </a:r>
          </a:p>
          <a:p>
            <a:pPr lvl="1"/>
            <a:r>
              <a:rPr lang="en-GB" sz="1400" dirty="0"/>
              <a:t>Etc., etc.</a:t>
            </a:r>
          </a:p>
        </p:txBody>
      </p:sp>
      <p:pic>
        <p:nvPicPr>
          <p:cNvPr id="5" name="Picture 4">
            <a:extLst>
              <a:ext uri="{FF2B5EF4-FFF2-40B4-BE49-F238E27FC236}">
                <a16:creationId xmlns:a16="http://schemas.microsoft.com/office/drawing/2014/main" id="{659FCE05-25C2-4682-BE17-E9EAB0551730}"/>
              </a:ext>
            </a:extLst>
          </p:cNvPr>
          <p:cNvPicPr>
            <a:picLocks noChangeAspect="1"/>
          </p:cNvPicPr>
          <p:nvPr/>
        </p:nvPicPr>
        <p:blipFill>
          <a:blip r:embed="rId2"/>
          <a:stretch>
            <a:fillRect/>
          </a:stretch>
        </p:blipFill>
        <p:spPr>
          <a:xfrm>
            <a:off x="6307250" y="1536633"/>
            <a:ext cx="5197809" cy="4555200"/>
          </a:xfrm>
          <a:prstGeom prst="rect">
            <a:avLst/>
          </a:prstGeom>
        </p:spPr>
      </p:pic>
    </p:spTree>
    <p:extLst>
      <p:ext uri="{BB962C8B-B14F-4D97-AF65-F5344CB8AC3E}">
        <p14:creationId xmlns:p14="http://schemas.microsoft.com/office/powerpoint/2010/main" val="1763246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A385-B295-4E6B-9B8C-D693CB551E98}"/>
              </a:ext>
            </a:extLst>
          </p:cNvPr>
          <p:cNvSpPr>
            <a:spLocks noGrp="1"/>
          </p:cNvSpPr>
          <p:nvPr>
            <p:ph type="title"/>
          </p:nvPr>
        </p:nvSpPr>
        <p:spPr>
          <a:xfrm>
            <a:off x="415600" y="256478"/>
            <a:ext cx="11360800" cy="763600"/>
          </a:xfrm>
        </p:spPr>
        <p:txBody>
          <a:bodyPr/>
          <a:lstStyle/>
          <a:p>
            <a:pPr algn="ctr"/>
            <a:r>
              <a:rPr lang="en-GB" dirty="0"/>
              <a:t>Everything in the world is generated by complex processes</a:t>
            </a:r>
          </a:p>
        </p:txBody>
      </p:sp>
      <p:sp>
        <p:nvSpPr>
          <p:cNvPr id="6" name="Google Shape;374;p39">
            <a:extLst>
              <a:ext uri="{FF2B5EF4-FFF2-40B4-BE49-F238E27FC236}">
                <a16:creationId xmlns:a16="http://schemas.microsoft.com/office/drawing/2014/main" id="{148B1B88-469A-45AB-AA75-244E16CFE4BF}"/>
              </a:ext>
            </a:extLst>
          </p:cNvPr>
          <p:cNvSpPr/>
          <p:nvPr/>
        </p:nvSpPr>
        <p:spPr>
          <a:xfrm>
            <a:off x="4347583" y="153546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7" name="Google Shape;64;p14">
            <a:extLst>
              <a:ext uri="{FF2B5EF4-FFF2-40B4-BE49-F238E27FC236}">
                <a16:creationId xmlns:a16="http://schemas.microsoft.com/office/drawing/2014/main" id="{E9705107-9559-4BED-9A47-516C1FBB136A}"/>
              </a:ext>
            </a:extLst>
          </p:cNvPr>
          <p:cNvSpPr txBox="1">
            <a:spLocks noGrp="1"/>
          </p:cNvSpPr>
          <p:nvPr>
            <p:ph type="body" idx="1"/>
          </p:nvPr>
        </p:nvSpPr>
        <p:spPr>
          <a:xfrm>
            <a:off x="0" y="1870363"/>
            <a:ext cx="7099069" cy="4595503"/>
          </a:xfrm>
          <a:prstGeom prst="rect">
            <a:avLst/>
          </a:prstGeom>
        </p:spPr>
        <p:txBody>
          <a:bodyPr spcFirstLastPara="1" vert="horz" wrap="square" lIns="121900" tIns="121900" rIns="121900" bIns="121900" rtlCol="0" anchor="t" anchorCtr="0">
            <a:noAutofit/>
          </a:bodyPr>
          <a:lstStyle/>
          <a:p>
            <a:pPr marL="342900" indent="-342900">
              <a:lnSpc>
                <a:spcPct val="100000"/>
              </a:lnSpc>
            </a:pPr>
            <a:r>
              <a:rPr lang="en-GB" sz="2400" dirty="0"/>
              <a:t>A huge amount of information goes in to each thing that we may be interested in explaining.</a:t>
            </a:r>
          </a:p>
          <a:p>
            <a:pPr marL="342900" indent="-342900">
              <a:lnSpc>
                <a:spcPct val="100000"/>
              </a:lnSpc>
            </a:pPr>
            <a:r>
              <a:rPr lang="en-GB" sz="2400" dirty="0"/>
              <a:t>We tend to simplify these down, not because we believe they </a:t>
            </a:r>
            <a:r>
              <a:rPr lang="en-GB" sz="2400" i="1" dirty="0"/>
              <a:t>are</a:t>
            </a:r>
            <a:r>
              <a:rPr lang="en-GB" sz="2400" dirty="0"/>
              <a:t> simple</a:t>
            </a:r>
          </a:p>
          <a:p>
            <a:pPr marL="952485" lvl="1" indent="-342900">
              <a:lnSpc>
                <a:spcPct val="100000"/>
              </a:lnSpc>
            </a:pPr>
            <a:r>
              <a:rPr lang="en-GB" sz="2000" dirty="0"/>
              <a:t>But because knowing what might influence it and then gathering all that information is unfeasible</a:t>
            </a:r>
          </a:p>
          <a:p>
            <a:pPr marL="342900" indent="-342900">
              <a:lnSpc>
                <a:spcPct val="100000"/>
              </a:lnSpc>
            </a:pPr>
            <a:r>
              <a:rPr lang="en-GB" sz="2400" dirty="0"/>
              <a:t>Do not fall into the view that every complex processes can be boiled down to y = mx + c or whatever variants (though some can).</a:t>
            </a:r>
          </a:p>
          <a:p>
            <a:pPr marL="342900" indent="-342900">
              <a:lnSpc>
                <a:spcPct val="100000"/>
              </a:lnSpc>
            </a:pPr>
            <a:r>
              <a:rPr lang="en-GB" sz="2400" dirty="0"/>
              <a:t>The best models try to capture the most important features of a process.</a:t>
            </a:r>
          </a:p>
          <a:p>
            <a:pPr marL="342900" indent="-342900">
              <a:lnSpc>
                <a:spcPct val="100000"/>
              </a:lnSpc>
            </a:pPr>
            <a:r>
              <a:rPr lang="en-GB" sz="2400" dirty="0"/>
              <a:t>Build a model that reflects your hypothesis!</a:t>
            </a:r>
            <a:endParaRPr sz="2400" dirty="0"/>
          </a:p>
        </p:txBody>
      </p:sp>
      <p:pic>
        <p:nvPicPr>
          <p:cNvPr id="4" name="Picture 3">
            <a:extLst>
              <a:ext uri="{FF2B5EF4-FFF2-40B4-BE49-F238E27FC236}">
                <a16:creationId xmlns:a16="http://schemas.microsoft.com/office/drawing/2014/main" id="{09A8024B-D689-46C2-9BEE-B5DAD1ADFB4D}"/>
              </a:ext>
            </a:extLst>
          </p:cNvPr>
          <p:cNvPicPr>
            <a:picLocks noChangeAspect="1"/>
          </p:cNvPicPr>
          <p:nvPr/>
        </p:nvPicPr>
        <p:blipFill>
          <a:blip r:embed="rId2"/>
          <a:stretch>
            <a:fillRect/>
          </a:stretch>
        </p:blipFill>
        <p:spPr>
          <a:xfrm>
            <a:off x="6998976" y="1961803"/>
            <a:ext cx="5035117" cy="4412622"/>
          </a:xfrm>
          <a:prstGeom prst="rect">
            <a:avLst/>
          </a:prstGeom>
        </p:spPr>
      </p:pic>
    </p:spTree>
    <p:extLst>
      <p:ext uri="{BB962C8B-B14F-4D97-AF65-F5344CB8AC3E}">
        <p14:creationId xmlns:p14="http://schemas.microsoft.com/office/powerpoint/2010/main" val="155965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9DBD-628E-4E30-8EFC-FC5B23C3B27A}"/>
              </a:ext>
            </a:extLst>
          </p:cNvPr>
          <p:cNvSpPr>
            <a:spLocks noGrp="1"/>
          </p:cNvSpPr>
          <p:nvPr>
            <p:ph type="title"/>
          </p:nvPr>
        </p:nvSpPr>
        <p:spPr>
          <a:xfrm>
            <a:off x="415600" y="199117"/>
            <a:ext cx="11360800" cy="763600"/>
          </a:xfrm>
        </p:spPr>
        <p:txBody>
          <a:bodyPr/>
          <a:lstStyle/>
          <a:p>
            <a:pPr algn="ctr"/>
            <a:r>
              <a:rPr lang="en-GB" dirty="0"/>
              <a:t>The Monkey’s Paw in actual science?</a:t>
            </a:r>
          </a:p>
        </p:txBody>
      </p:sp>
      <p:pic>
        <p:nvPicPr>
          <p:cNvPr id="5" name="Picture 4">
            <a:extLst>
              <a:ext uri="{FF2B5EF4-FFF2-40B4-BE49-F238E27FC236}">
                <a16:creationId xmlns:a16="http://schemas.microsoft.com/office/drawing/2014/main" id="{1B689A27-C79B-4AA7-AAAD-2C7BBCD62375}"/>
              </a:ext>
            </a:extLst>
          </p:cNvPr>
          <p:cNvPicPr>
            <a:picLocks noChangeAspect="1"/>
          </p:cNvPicPr>
          <p:nvPr/>
        </p:nvPicPr>
        <p:blipFill rotWithShape="1">
          <a:blip r:embed="rId2"/>
          <a:srcRect l="13445" t="12989" r="36433" b="41067"/>
          <a:stretch/>
        </p:blipFill>
        <p:spPr>
          <a:xfrm>
            <a:off x="715534" y="1356967"/>
            <a:ext cx="10760929" cy="5301916"/>
          </a:xfrm>
          <a:prstGeom prst="rect">
            <a:avLst/>
          </a:prstGeom>
        </p:spPr>
      </p:pic>
      <p:sp>
        <p:nvSpPr>
          <p:cNvPr id="6" name="Google Shape;374;p39">
            <a:extLst>
              <a:ext uri="{FF2B5EF4-FFF2-40B4-BE49-F238E27FC236}">
                <a16:creationId xmlns:a16="http://schemas.microsoft.com/office/drawing/2014/main" id="{BD0DD779-61F1-4EE9-9D1C-125563DE3592}"/>
              </a:ext>
            </a:extLst>
          </p:cNvPr>
          <p:cNvSpPr/>
          <p:nvPr/>
        </p:nvSpPr>
        <p:spPr>
          <a:xfrm>
            <a:off x="4347583" y="9627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92641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D54F-3626-436A-AD43-C1B2731F4050}"/>
              </a:ext>
            </a:extLst>
          </p:cNvPr>
          <p:cNvSpPr>
            <a:spLocks noGrp="1"/>
          </p:cNvSpPr>
          <p:nvPr>
            <p:ph type="title"/>
          </p:nvPr>
        </p:nvSpPr>
        <p:spPr>
          <a:xfrm>
            <a:off x="415599" y="199117"/>
            <a:ext cx="11360800" cy="763600"/>
          </a:xfrm>
        </p:spPr>
        <p:txBody>
          <a:bodyPr/>
          <a:lstStyle/>
          <a:p>
            <a:pPr algn="ctr"/>
            <a:r>
              <a:rPr lang="en-GB" dirty="0" err="1"/>
              <a:t>tl;dr</a:t>
            </a:r>
            <a:endParaRPr lang="en-GB" dirty="0"/>
          </a:p>
        </p:txBody>
      </p:sp>
      <p:sp>
        <p:nvSpPr>
          <p:cNvPr id="3" name="Text Placeholder 2">
            <a:extLst>
              <a:ext uri="{FF2B5EF4-FFF2-40B4-BE49-F238E27FC236}">
                <a16:creationId xmlns:a16="http://schemas.microsoft.com/office/drawing/2014/main" id="{3D377406-85EE-4289-B39C-6978F5C2AFD6}"/>
              </a:ext>
            </a:extLst>
          </p:cNvPr>
          <p:cNvSpPr>
            <a:spLocks noGrp="1"/>
          </p:cNvSpPr>
          <p:nvPr>
            <p:ph type="body" idx="1"/>
          </p:nvPr>
        </p:nvSpPr>
        <p:spPr>
          <a:xfrm>
            <a:off x="415600" y="1536633"/>
            <a:ext cx="11360800" cy="5002390"/>
          </a:xfrm>
        </p:spPr>
        <p:txBody>
          <a:bodyPr/>
          <a:lstStyle/>
          <a:p>
            <a:r>
              <a:rPr lang="en-GB" sz="2400" i="1" dirty="0"/>
              <a:t>y = mx + c </a:t>
            </a:r>
            <a:r>
              <a:rPr lang="en-GB" sz="2400" dirty="0"/>
              <a:t>is the workhorse of statistics in biology</a:t>
            </a:r>
          </a:p>
          <a:p>
            <a:pPr marL="152396" indent="0">
              <a:buNone/>
            </a:pPr>
            <a:endParaRPr lang="en-GB" sz="2400" dirty="0"/>
          </a:p>
          <a:p>
            <a:r>
              <a:rPr lang="en-GB" sz="2400" dirty="0"/>
              <a:t>Data can be thought of as observed and unobserved</a:t>
            </a:r>
          </a:p>
          <a:p>
            <a:pPr lvl="1"/>
            <a:r>
              <a:rPr lang="en-GB" sz="2000" dirty="0"/>
              <a:t>Unobserved data are called parameters and need to be estimated</a:t>
            </a:r>
          </a:p>
          <a:p>
            <a:pPr lvl="1"/>
            <a:r>
              <a:rPr lang="en-GB" sz="2000" dirty="0"/>
              <a:t>Parameters are estimated using observed data</a:t>
            </a:r>
          </a:p>
          <a:p>
            <a:endParaRPr lang="en-GB" sz="2400" dirty="0"/>
          </a:p>
          <a:p>
            <a:r>
              <a:rPr lang="en-GB" sz="2400" dirty="0"/>
              <a:t>Maximum Likelihood Estimate (MLE) </a:t>
            </a:r>
            <a:r>
              <a:rPr lang="en-GB" sz="2400" b="1" i="1" dirty="0"/>
              <a:t>estimates</a:t>
            </a:r>
            <a:r>
              <a:rPr lang="en-GB" sz="2400" dirty="0"/>
              <a:t> the most likely parameter values</a:t>
            </a:r>
          </a:p>
          <a:p>
            <a:pPr lvl="1"/>
            <a:r>
              <a:rPr lang="en-GB" sz="2000" dirty="0"/>
              <a:t>Importantly, these are only estimates, they are not the truth</a:t>
            </a:r>
          </a:p>
          <a:p>
            <a:pPr lvl="1"/>
            <a:endParaRPr lang="en-GB" sz="2000" dirty="0"/>
          </a:p>
          <a:p>
            <a:r>
              <a:rPr lang="en-GB" sz="2400" dirty="0"/>
              <a:t>Great care must be given to ensure that any data included is biologically feasible</a:t>
            </a:r>
          </a:p>
          <a:p>
            <a:pPr lvl="1"/>
            <a:r>
              <a:rPr lang="en-GB" sz="2000" dirty="0"/>
              <a:t>No thought increases risk of spurious correlations</a:t>
            </a:r>
          </a:p>
        </p:txBody>
      </p:sp>
      <p:sp>
        <p:nvSpPr>
          <p:cNvPr id="4" name="Google Shape;374;p39">
            <a:extLst>
              <a:ext uri="{FF2B5EF4-FFF2-40B4-BE49-F238E27FC236}">
                <a16:creationId xmlns:a16="http://schemas.microsoft.com/office/drawing/2014/main" id="{EA34661B-ABDD-4FF5-94EB-D2ABA929B11C}"/>
              </a:ext>
            </a:extLst>
          </p:cNvPr>
          <p:cNvSpPr/>
          <p:nvPr/>
        </p:nvSpPr>
        <p:spPr>
          <a:xfrm>
            <a:off x="4347583" y="9627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418423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2604976"/>
            <a:ext cx="6751600" cy="1818167"/>
          </a:xfrm>
          <a:prstGeom prst="rect">
            <a:avLst/>
          </a:prstGeom>
        </p:spPr>
        <p:txBody>
          <a:bodyPr spcFirstLastPara="1" vert="horz" wrap="square" lIns="121900" tIns="121900" rIns="121900" bIns="121900" rtlCol="0" anchor="b" anchorCtr="0">
            <a:noAutofit/>
          </a:bodyPr>
          <a:lstStyle/>
          <a:p>
            <a:pPr>
              <a:spcBef>
                <a:spcPts val="0"/>
              </a:spcBef>
            </a:pPr>
            <a:r>
              <a:rPr lang="en-GB" sz="5400" dirty="0"/>
              <a:t>To save species you must know </a:t>
            </a:r>
            <a:r>
              <a:rPr lang="en-GB" sz="5400" i="1" dirty="0"/>
              <a:t>some</a:t>
            </a:r>
            <a:r>
              <a:rPr lang="en-GB" sz="5400" dirty="0"/>
              <a:t> stats</a:t>
            </a:r>
            <a:endParaRPr sz="1800" dirty="0"/>
          </a:p>
        </p:txBody>
      </p:sp>
      <p:pic>
        <p:nvPicPr>
          <p:cNvPr id="56" name="Google Shape;56;p13"/>
          <p:cNvPicPr preferRelativeResize="0"/>
          <p:nvPr/>
        </p:nvPicPr>
        <p:blipFill rotWithShape="1">
          <a:blip r:embed="rId3">
            <a:alphaModFix/>
          </a:blip>
          <a:srcRect r="32755"/>
          <a:stretch/>
        </p:blipFill>
        <p:spPr>
          <a:xfrm>
            <a:off x="6751769" y="297712"/>
            <a:ext cx="5220491" cy="6560290"/>
          </a:xfrm>
          <a:prstGeom prst="rect">
            <a:avLst/>
          </a:prstGeom>
          <a:noFill/>
          <a:ln>
            <a:noFill/>
          </a:ln>
        </p:spPr>
      </p:pic>
      <p:sp>
        <p:nvSpPr>
          <p:cNvPr id="57" name="Google Shape;57;p13"/>
          <p:cNvSpPr/>
          <p:nvPr/>
        </p:nvSpPr>
        <p:spPr>
          <a:xfrm>
            <a:off x="1627383" y="4423143"/>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415600" y="176663"/>
            <a:ext cx="5878874" cy="1044800"/>
          </a:xfrm>
          <a:prstGeom prst="rect">
            <a:avLst/>
          </a:prstGeom>
        </p:spPr>
        <p:txBody>
          <a:bodyPr spcFirstLastPara="1" vert="horz" wrap="square" lIns="121900" tIns="121900" rIns="121900" bIns="121900" rtlCol="0" anchor="t" anchorCtr="0">
            <a:noAutofit/>
          </a:bodyPr>
          <a:lstStyle/>
          <a:p>
            <a:r>
              <a:rPr lang="en-GB" dirty="0"/>
              <a:t>Stats: making the simple seem really complicated</a:t>
            </a:r>
            <a:endParaRPr sz="1867" dirty="0"/>
          </a:p>
        </p:txBody>
      </p:sp>
      <p:sp>
        <p:nvSpPr>
          <p:cNvPr id="371" name="Google Shape;371;p39"/>
          <p:cNvSpPr txBox="1">
            <a:spLocks noGrp="1"/>
          </p:cNvSpPr>
          <p:nvPr>
            <p:ph type="body" idx="1"/>
          </p:nvPr>
        </p:nvSpPr>
        <p:spPr>
          <a:xfrm>
            <a:off x="415600" y="1718532"/>
            <a:ext cx="5468400" cy="4698335"/>
          </a:xfrm>
          <a:prstGeom prst="rect">
            <a:avLst/>
          </a:prstGeom>
        </p:spPr>
        <p:txBody>
          <a:bodyPr spcFirstLastPara="1" vert="horz" wrap="square" lIns="121900" tIns="121900" rIns="121900" bIns="121900" rtlCol="0" anchor="t" anchorCtr="0">
            <a:noAutofit/>
          </a:bodyPr>
          <a:lstStyle/>
          <a:p>
            <a:pPr marL="0" indent="0">
              <a:buNone/>
            </a:pPr>
            <a:r>
              <a:rPr lang="en-GB" dirty="0"/>
              <a:t>Statistics is all about finding associations, e.g. when we increase temperature (x) what happens to weight (y)?</a:t>
            </a:r>
            <a:endParaRPr dirty="0"/>
          </a:p>
          <a:p>
            <a:pPr marL="0" indent="0">
              <a:spcBef>
                <a:spcPts val="2133"/>
              </a:spcBef>
              <a:buNone/>
            </a:pPr>
            <a:r>
              <a:rPr lang="en-GB" dirty="0"/>
              <a:t>Almost all statistics in biology is some variation of:</a:t>
            </a:r>
            <a:br>
              <a:rPr lang="en-GB" dirty="0"/>
            </a:br>
            <a:r>
              <a:rPr lang="en-GB" i="1" dirty="0"/>
              <a:t>y = mx + c</a:t>
            </a:r>
            <a:endParaRPr i="1" dirty="0"/>
          </a:p>
          <a:p>
            <a:pPr marL="0" indent="0">
              <a:spcBef>
                <a:spcPts val="2133"/>
              </a:spcBef>
              <a:spcAft>
                <a:spcPts val="2133"/>
              </a:spcAft>
              <a:buNone/>
            </a:pPr>
            <a:r>
              <a:rPr lang="en-GB" dirty="0"/>
              <a:t>The stats in this course are probably the furthest you will ever get from this formula.</a:t>
            </a:r>
            <a:endParaRPr sz="1600" dirty="0"/>
          </a:p>
        </p:txBody>
      </p:sp>
      <p:pic>
        <p:nvPicPr>
          <p:cNvPr id="372" name="Google Shape;372;p39"/>
          <p:cNvPicPr preferRelativeResize="0"/>
          <p:nvPr/>
        </p:nvPicPr>
        <p:blipFill rotWithShape="1">
          <a:blip r:embed="rId3">
            <a:alphaModFix/>
          </a:blip>
          <a:srcRect l="4273" t="3754" r="7238" b="3985"/>
          <a:stretch/>
        </p:blipFill>
        <p:spPr>
          <a:xfrm>
            <a:off x="6096000" y="1307806"/>
            <a:ext cx="6096001" cy="5109062"/>
          </a:xfrm>
          <a:prstGeom prst="rect">
            <a:avLst/>
          </a:prstGeom>
          <a:noFill/>
          <a:ln>
            <a:noFill/>
          </a:ln>
        </p:spPr>
      </p:pic>
      <p:sp>
        <p:nvSpPr>
          <p:cNvPr id="373" name="Google Shape;373;p39"/>
          <p:cNvSpPr txBox="1"/>
          <p:nvPr/>
        </p:nvSpPr>
        <p:spPr>
          <a:xfrm>
            <a:off x="8116233" y="799806"/>
            <a:ext cx="3037320" cy="508000"/>
          </a:xfrm>
          <a:prstGeom prst="rect">
            <a:avLst/>
          </a:prstGeom>
          <a:noFill/>
          <a:ln>
            <a:noFill/>
          </a:ln>
        </p:spPr>
        <p:txBody>
          <a:bodyPr spcFirstLastPara="1" wrap="square" lIns="121900" tIns="121900" rIns="121900" bIns="121900" anchor="t" anchorCtr="0">
            <a:noAutofit/>
          </a:bodyPr>
          <a:lstStyle/>
          <a:p>
            <a:r>
              <a:rPr lang="en-GB" sz="2400" b="1" dirty="0">
                <a:solidFill>
                  <a:srgbClr val="CC3131"/>
                </a:solidFill>
              </a:rPr>
              <a:t>High-school revision</a:t>
            </a:r>
            <a:endParaRPr sz="2400" b="1" dirty="0">
              <a:solidFill>
                <a:srgbClr val="CC3131"/>
              </a:solidFill>
            </a:endParaRPr>
          </a:p>
        </p:txBody>
      </p:sp>
      <p:sp>
        <p:nvSpPr>
          <p:cNvPr id="374" name="Google Shape;374;p39"/>
          <p:cNvSpPr/>
          <p:nvPr/>
        </p:nvSpPr>
        <p:spPr>
          <a:xfrm>
            <a:off x="1176185" y="155420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Effect transition="in" filter="fade">
                                      <p:cBhvr>
                                        <p:cTn id="7" dur="1000"/>
                                        <p:tgtEl>
                                          <p:spTgt spid="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xEl>
                                              <p:pRg st="1" end="1"/>
                                            </p:txEl>
                                          </p:spTgt>
                                        </p:tgtEl>
                                        <p:attrNameLst>
                                          <p:attrName>style.visibility</p:attrName>
                                        </p:attrNameLst>
                                      </p:cBhvr>
                                      <p:to>
                                        <p:strVal val="visible"/>
                                      </p:to>
                                    </p:set>
                                    <p:animEffect transition="in" filter="fade">
                                      <p:cBhvr>
                                        <p:cTn id="12" dur="1000"/>
                                        <p:tgtEl>
                                          <p:spTgt spid="3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1">
                                            <p:txEl>
                                              <p:pRg st="2" end="2"/>
                                            </p:txEl>
                                          </p:spTgt>
                                        </p:tgtEl>
                                        <p:attrNameLst>
                                          <p:attrName>style.visibility</p:attrName>
                                        </p:attrNameLst>
                                      </p:cBhvr>
                                      <p:to>
                                        <p:strVal val="visible"/>
                                      </p:to>
                                    </p:set>
                                    <p:animEffect transition="in" filter="fade">
                                      <p:cBhvr>
                                        <p:cTn id="17" dur="1000"/>
                                        <p:tgtEl>
                                          <p:spTgt spid="3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415600" y="203433"/>
            <a:ext cx="11360800" cy="763600"/>
          </a:xfrm>
          <a:prstGeom prst="rect">
            <a:avLst/>
          </a:prstGeom>
        </p:spPr>
        <p:txBody>
          <a:bodyPr spcFirstLastPara="1" vert="horz" wrap="square" lIns="121900" tIns="121900" rIns="121900" bIns="121900" rtlCol="0" anchor="ctr" anchorCtr="0">
            <a:noAutofit/>
          </a:bodyPr>
          <a:lstStyle/>
          <a:p>
            <a:pPr algn="ctr"/>
            <a:r>
              <a:rPr lang="en-GB" dirty="0"/>
              <a:t>Statistics and data</a:t>
            </a:r>
            <a:endParaRPr dirty="0"/>
          </a:p>
        </p:txBody>
      </p:sp>
      <p:cxnSp>
        <p:nvCxnSpPr>
          <p:cNvPr id="406" name="Google Shape;406;p27"/>
          <p:cNvCxnSpPr>
            <a:stCxn id="407" idx="6"/>
            <a:endCxn id="408" idx="2"/>
          </p:cNvCxnSpPr>
          <p:nvPr/>
        </p:nvCxnSpPr>
        <p:spPr>
          <a:xfrm>
            <a:off x="2740862" y="5143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409" name="Google Shape;409;p27"/>
          <p:cNvCxnSpPr>
            <a:stCxn id="407" idx="6"/>
            <a:endCxn id="410" idx="2"/>
          </p:cNvCxnSpPr>
          <p:nvPr/>
        </p:nvCxnSpPr>
        <p:spPr>
          <a:xfrm rot="10800000" flipH="1">
            <a:off x="2740862" y="3895073"/>
            <a:ext cx="936400" cy="1248000"/>
          </a:xfrm>
          <a:prstGeom prst="bentConnector3">
            <a:avLst>
              <a:gd name="adj1" fmla="val 49995"/>
            </a:avLst>
          </a:prstGeom>
          <a:noFill/>
          <a:ln w="9525" cap="flat" cmpd="sng">
            <a:solidFill>
              <a:srgbClr val="C2C2C2"/>
            </a:solidFill>
            <a:prstDash val="solid"/>
            <a:round/>
            <a:headEnd type="none" w="sm" len="sm"/>
            <a:tailEnd type="none" w="sm" len="sm"/>
          </a:ln>
        </p:spPr>
      </p:cxnSp>
      <p:grpSp>
        <p:nvGrpSpPr>
          <p:cNvPr id="423" name="Google Shape;423;p27"/>
          <p:cNvGrpSpPr/>
          <p:nvPr/>
        </p:nvGrpSpPr>
        <p:grpSpPr>
          <a:xfrm>
            <a:off x="3677163" y="3682273"/>
            <a:ext cx="1968727" cy="425600"/>
            <a:chOff x="2678825" y="1476150"/>
            <a:chExt cx="1476545" cy="319200"/>
          </a:xfrm>
        </p:grpSpPr>
        <p:sp>
          <p:nvSpPr>
            <p:cNvPr id="412" name="Google Shape;412;p27"/>
            <p:cNvSpPr/>
            <p:nvPr/>
          </p:nvSpPr>
          <p:spPr>
            <a:xfrm>
              <a:off x="2852825" y="1476150"/>
              <a:ext cx="1302545"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Observed</a:t>
              </a:r>
              <a:endParaRPr sz="2400" dirty="0">
                <a:solidFill>
                  <a:srgbClr val="AC1145"/>
                </a:solidFill>
                <a:latin typeface="Roboto"/>
                <a:ea typeface="Roboto"/>
                <a:cs typeface="Roboto"/>
                <a:sym typeface="Roboto"/>
              </a:endParaRPr>
            </a:p>
          </p:txBody>
        </p:sp>
        <p:sp>
          <p:nvSpPr>
            <p:cNvPr id="410" name="Google Shape;410;p27"/>
            <p:cNvSpPr/>
            <p:nvPr/>
          </p:nvSpPr>
          <p:spPr>
            <a:xfrm>
              <a:off x="2678825" y="1548750"/>
              <a:ext cx="174000" cy="174000"/>
            </a:xfrm>
            <a:prstGeom prst="ellipse">
              <a:avLst/>
            </a:prstGeom>
            <a:solidFill>
              <a:srgbClr val="AC1145"/>
            </a:solidFill>
            <a:ln>
              <a:noFill/>
            </a:ln>
          </p:spPr>
          <p:txBody>
            <a:bodyPr spcFirstLastPara="1" wrap="square" lIns="121900" tIns="121900" rIns="121900" bIns="121900" anchor="ctr" anchorCtr="0">
              <a:noAutofit/>
            </a:bodyPr>
            <a:lstStyle/>
            <a:p>
              <a:endParaRPr sz="2267"/>
            </a:p>
          </p:txBody>
        </p:sp>
      </p:grpSp>
      <p:grpSp>
        <p:nvGrpSpPr>
          <p:cNvPr id="424" name="Google Shape;424;p27"/>
          <p:cNvGrpSpPr/>
          <p:nvPr/>
        </p:nvGrpSpPr>
        <p:grpSpPr>
          <a:xfrm>
            <a:off x="924496" y="4930273"/>
            <a:ext cx="1816367" cy="425600"/>
            <a:chOff x="614325" y="2412150"/>
            <a:chExt cx="1362275" cy="319200"/>
          </a:xfrm>
        </p:grpSpPr>
        <p:sp>
          <p:nvSpPr>
            <p:cNvPr id="425" name="Google Shape;425;p27"/>
            <p:cNvSpPr/>
            <p:nvPr/>
          </p:nvSpPr>
          <p:spPr>
            <a:xfrm>
              <a:off x="614325" y="24121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algn="r"/>
              <a:r>
                <a:rPr lang="en-GB" sz="2400">
                  <a:solidFill>
                    <a:srgbClr val="AC1145"/>
                  </a:solidFill>
                  <a:latin typeface="Roboto"/>
                  <a:ea typeface="Roboto"/>
                  <a:cs typeface="Roboto"/>
                  <a:sym typeface="Roboto"/>
                </a:rPr>
                <a:t>Data</a:t>
              </a:r>
              <a:endParaRPr sz="2400">
                <a:solidFill>
                  <a:srgbClr val="AC1145"/>
                </a:solidFill>
                <a:latin typeface="Roboto"/>
                <a:ea typeface="Roboto"/>
                <a:cs typeface="Roboto"/>
                <a:sym typeface="Roboto"/>
              </a:endParaRPr>
            </a:p>
          </p:txBody>
        </p:sp>
        <p:sp>
          <p:nvSpPr>
            <p:cNvPr id="407" name="Google Shape;407;p27"/>
            <p:cNvSpPr/>
            <p:nvPr/>
          </p:nvSpPr>
          <p:spPr>
            <a:xfrm>
              <a:off x="1802600" y="2484750"/>
              <a:ext cx="174000" cy="174000"/>
            </a:xfrm>
            <a:prstGeom prst="ellipse">
              <a:avLst/>
            </a:prstGeom>
            <a:solidFill>
              <a:srgbClr val="840D35"/>
            </a:solidFill>
            <a:ln>
              <a:noFill/>
            </a:ln>
          </p:spPr>
          <p:txBody>
            <a:bodyPr spcFirstLastPara="1" wrap="square" lIns="121900" tIns="121900" rIns="121900" bIns="121900" anchor="ctr" anchorCtr="0">
              <a:noAutofit/>
            </a:bodyPr>
            <a:lstStyle/>
            <a:p>
              <a:endParaRPr sz="2267"/>
            </a:p>
          </p:txBody>
        </p:sp>
      </p:grpSp>
      <p:grpSp>
        <p:nvGrpSpPr>
          <p:cNvPr id="426" name="Google Shape;426;p27"/>
          <p:cNvGrpSpPr/>
          <p:nvPr/>
        </p:nvGrpSpPr>
        <p:grpSpPr>
          <a:xfrm>
            <a:off x="3677161" y="6178273"/>
            <a:ext cx="2223905" cy="425600"/>
            <a:chOff x="2678825" y="3348150"/>
            <a:chExt cx="1667929" cy="319200"/>
          </a:xfrm>
        </p:grpSpPr>
        <p:sp>
          <p:nvSpPr>
            <p:cNvPr id="417" name="Google Shape;417;p27"/>
            <p:cNvSpPr/>
            <p:nvPr/>
          </p:nvSpPr>
          <p:spPr>
            <a:xfrm>
              <a:off x="2852824" y="3348150"/>
              <a:ext cx="1493930"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Unobserved</a:t>
              </a:r>
              <a:endParaRPr sz="2400" dirty="0">
                <a:solidFill>
                  <a:srgbClr val="AC1145"/>
                </a:solidFill>
                <a:latin typeface="Roboto"/>
                <a:ea typeface="Roboto"/>
                <a:cs typeface="Roboto"/>
                <a:sym typeface="Roboto"/>
              </a:endParaRPr>
            </a:p>
          </p:txBody>
        </p:sp>
        <p:sp>
          <p:nvSpPr>
            <p:cNvPr id="408" name="Google Shape;408;p27"/>
            <p:cNvSpPr/>
            <p:nvPr/>
          </p:nvSpPr>
          <p:spPr>
            <a:xfrm>
              <a:off x="2678825" y="3420750"/>
              <a:ext cx="174000" cy="174000"/>
            </a:xfrm>
            <a:prstGeom prst="ellipse">
              <a:avLst/>
            </a:prstGeom>
            <a:solidFill>
              <a:schemeClr val="accent4"/>
            </a:solidFill>
            <a:ln>
              <a:noFill/>
            </a:ln>
          </p:spPr>
          <p:txBody>
            <a:bodyPr spcFirstLastPara="1" wrap="square" lIns="121900" tIns="121900" rIns="121900" bIns="121900" anchor="ctr" anchorCtr="0">
              <a:noAutofit/>
            </a:bodyPr>
            <a:lstStyle/>
            <a:p>
              <a:endParaRPr sz="2267"/>
            </a:p>
          </p:txBody>
        </p:sp>
      </p:grpSp>
      <p:cxnSp>
        <p:nvCxnSpPr>
          <p:cNvPr id="433" name="Google Shape;433;p27"/>
          <p:cNvCxnSpPr>
            <a:cxnSpLocks/>
            <a:endCxn id="434" idx="2"/>
          </p:cNvCxnSpPr>
          <p:nvPr/>
        </p:nvCxnSpPr>
        <p:spPr>
          <a:xfrm flipV="1">
            <a:off x="5438861" y="3322440"/>
            <a:ext cx="781499" cy="609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35" name="Google Shape;435;p27"/>
          <p:cNvCxnSpPr>
            <a:cxnSpLocks/>
            <a:endCxn id="436" idx="2"/>
          </p:cNvCxnSpPr>
          <p:nvPr/>
        </p:nvCxnSpPr>
        <p:spPr>
          <a:xfrm>
            <a:off x="5438861" y="3932040"/>
            <a:ext cx="781499" cy="587200"/>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437" name="Google Shape;437;p27"/>
          <p:cNvGrpSpPr/>
          <p:nvPr/>
        </p:nvGrpSpPr>
        <p:grpSpPr>
          <a:xfrm>
            <a:off x="6220360" y="3109640"/>
            <a:ext cx="2178479" cy="425600"/>
            <a:chOff x="6563750" y="561750"/>
            <a:chExt cx="1633860" cy="319200"/>
          </a:xfrm>
        </p:grpSpPr>
        <p:sp>
          <p:nvSpPr>
            <p:cNvPr id="438" name="Google Shape;438;p27"/>
            <p:cNvSpPr/>
            <p:nvPr/>
          </p:nvSpPr>
          <p:spPr>
            <a:xfrm>
              <a:off x="6737749" y="561750"/>
              <a:ext cx="1459861"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Continuous </a:t>
              </a:r>
              <a:r>
                <a:rPr lang="en-GB" dirty="0">
                  <a:latin typeface="Roboto"/>
                  <a:ea typeface="Roboto"/>
                  <a:cs typeface="Roboto"/>
                  <a:sym typeface="Roboto"/>
                </a:rPr>
                <a:t>(e.g. height)</a:t>
              </a:r>
              <a:endParaRPr sz="2400" dirty="0">
                <a:latin typeface="Roboto"/>
                <a:ea typeface="Roboto"/>
                <a:cs typeface="Roboto"/>
                <a:sym typeface="Roboto"/>
              </a:endParaRPr>
            </a:p>
          </p:txBody>
        </p:sp>
        <p:sp>
          <p:nvSpPr>
            <p:cNvPr id="434" name="Google Shape;434;p27"/>
            <p:cNvSpPr/>
            <p:nvPr/>
          </p:nvSpPr>
          <p:spPr>
            <a:xfrm>
              <a:off x="6563750" y="634350"/>
              <a:ext cx="174000" cy="1740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grpSp>
        <p:nvGrpSpPr>
          <p:cNvPr id="439" name="Google Shape;439;p27"/>
          <p:cNvGrpSpPr/>
          <p:nvPr/>
        </p:nvGrpSpPr>
        <p:grpSpPr>
          <a:xfrm>
            <a:off x="6220360" y="4328840"/>
            <a:ext cx="2285687" cy="425600"/>
            <a:chOff x="6563750" y="1476150"/>
            <a:chExt cx="1356300" cy="319200"/>
          </a:xfrm>
        </p:grpSpPr>
        <p:sp>
          <p:nvSpPr>
            <p:cNvPr id="440" name="Google Shape;440;p27"/>
            <p:cNvSpPr/>
            <p:nvPr/>
          </p:nvSpPr>
          <p:spPr>
            <a:xfrm>
              <a:off x="6701416" y="1476150"/>
              <a:ext cx="1218634"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Grouped</a:t>
              </a:r>
            </a:p>
            <a:p>
              <a:r>
                <a:rPr lang="en-GB" dirty="0">
                  <a:latin typeface="Roboto"/>
                  <a:ea typeface="Roboto"/>
                  <a:cs typeface="Roboto"/>
                  <a:sym typeface="Roboto"/>
                </a:rPr>
                <a:t>(e.g. eye colour)</a:t>
              </a:r>
              <a:endParaRPr dirty="0">
                <a:latin typeface="Roboto"/>
                <a:ea typeface="Roboto"/>
                <a:cs typeface="Roboto"/>
                <a:sym typeface="Roboto"/>
              </a:endParaRPr>
            </a:p>
          </p:txBody>
        </p:sp>
        <p:sp>
          <p:nvSpPr>
            <p:cNvPr id="436" name="Google Shape;436;p27"/>
            <p:cNvSpPr/>
            <p:nvPr/>
          </p:nvSpPr>
          <p:spPr>
            <a:xfrm>
              <a:off x="6563750" y="1534050"/>
              <a:ext cx="137666" cy="169800"/>
            </a:xfrm>
            <a:prstGeom prst="ellipse">
              <a:avLst/>
            </a:prstGeom>
            <a:solidFill>
              <a:srgbClr val="C4134E"/>
            </a:solidFill>
            <a:ln>
              <a:noFill/>
            </a:ln>
          </p:spPr>
          <p:txBody>
            <a:bodyPr spcFirstLastPara="1" wrap="square" lIns="121900" tIns="121900" rIns="121900" bIns="121900" anchor="ctr" anchorCtr="0">
              <a:noAutofit/>
            </a:bodyPr>
            <a:lstStyle/>
            <a:p>
              <a:endParaRPr sz="2267"/>
            </a:p>
          </p:txBody>
        </p:sp>
      </p:grpSp>
      <p:cxnSp>
        <p:nvCxnSpPr>
          <p:cNvPr id="441" name="Google Shape;441;p27"/>
          <p:cNvCxnSpPr>
            <a:cxnSpLocks/>
            <a:endCxn id="442" idx="2"/>
          </p:cNvCxnSpPr>
          <p:nvPr/>
        </p:nvCxnSpPr>
        <p:spPr>
          <a:xfrm>
            <a:off x="5835496" y="6391073"/>
            <a:ext cx="781600" cy="800"/>
          </a:xfrm>
          <a:prstGeom prst="bentConnector3">
            <a:avLst>
              <a:gd name="adj1" fmla="val 49994"/>
            </a:avLst>
          </a:prstGeom>
          <a:noFill/>
          <a:ln w="9525" cap="flat" cmpd="sng">
            <a:solidFill>
              <a:srgbClr val="C2C2C2"/>
            </a:solidFill>
            <a:prstDash val="solid"/>
            <a:round/>
            <a:headEnd type="none" w="sm" len="sm"/>
            <a:tailEnd type="none" w="sm" len="sm"/>
          </a:ln>
        </p:spPr>
      </p:cxnSp>
      <p:grpSp>
        <p:nvGrpSpPr>
          <p:cNvPr id="443" name="Google Shape;443;p27"/>
          <p:cNvGrpSpPr/>
          <p:nvPr/>
        </p:nvGrpSpPr>
        <p:grpSpPr>
          <a:xfrm>
            <a:off x="6616995" y="6178273"/>
            <a:ext cx="2296489" cy="425600"/>
            <a:chOff x="6563750" y="3805350"/>
            <a:chExt cx="1722367" cy="319200"/>
          </a:xfrm>
        </p:grpSpPr>
        <p:sp>
          <p:nvSpPr>
            <p:cNvPr id="444" name="Google Shape;444;p27"/>
            <p:cNvSpPr/>
            <p:nvPr/>
          </p:nvSpPr>
          <p:spPr>
            <a:xfrm>
              <a:off x="6737749" y="3805350"/>
              <a:ext cx="1548368" cy="319200"/>
            </a:xfrm>
            <a:prstGeom prst="roundRect">
              <a:avLst>
                <a:gd name="adj" fmla="val 16667"/>
              </a:avLst>
            </a:prstGeom>
            <a:noFill/>
            <a:ln>
              <a:noFill/>
            </a:ln>
          </p:spPr>
          <p:txBody>
            <a:bodyPr spcFirstLastPara="1" wrap="square" lIns="121900" tIns="121900" rIns="121900" bIns="121900" anchor="ctr" anchorCtr="0">
              <a:noAutofit/>
            </a:bodyPr>
            <a:lstStyle/>
            <a:p>
              <a:r>
                <a:rPr lang="en-GB" sz="2400" dirty="0">
                  <a:solidFill>
                    <a:srgbClr val="AC1145"/>
                  </a:solidFill>
                  <a:latin typeface="Roboto"/>
                  <a:ea typeface="Roboto"/>
                  <a:cs typeface="Roboto"/>
                  <a:sym typeface="Roboto"/>
                </a:rPr>
                <a:t>“Parameter”</a:t>
              </a:r>
              <a:endParaRPr sz="2400" dirty="0">
                <a:solidFill>
                  <a:srgbClr val="AC1145"/>
                </a:solidFill>
                <a:latin typeface="Roboto"/>
                <a:ea typeface="Roboto"/>
                <a:cs typeface="Roboto"/>
                <a:sym typeface="Roboto"/>
              </a:endParaRPr>
            </a:p>
          </p:txBody>
        </p:sp>
        <p:sp>
          <p:nvSpPr>
            <p:cNvPr id="442" name="Google Shape;442;p27"/>
            <p:cNvSpPr/>
            <p:nvPr/>
          </p:nvSpPr>
          <p:spPr>
            <a:xfrm>
              <a:off x="6563750" y="3877950"/>
              <a:ext cx="174000" cy="174000"/>
            </a:xfrm>
            <a:prstGeom prst="ellipse">
              <a:avLst/>
            </a:prstGeom>
            <a:solidFill>
              <a:srgbClr val="FFC000"/>
            </a:solidFill>
            <a:ln>
              <a:noFill/>
            </a:ln>
          </p:spPr>
          <p:txBody>
            <a:bodyPr spcFirstLastPara="1" wrap="square" lIns="121900" tIns="121900" rIns="121900" bIns="121900" anchor="ctr" anchorCtr="0">
              <a:noAutofit/>
            </a:bodyPr>
            <a:lstStyle/>
            <a:p>
              <a:endParaRPr sz="2267"/>
            </a:p>
          </p:txBody>
        </p:sp>
      </p:grpSp>
      <p:sp>
        <p:nvSpPr>
          <p:cNvPr id="445" name="Google Shape;445;p27"/>
          <p:cNvSpPr/>
          <p:nvPr/>
        </p:nvSpPr>
        <p:spPr>
          <a:xfrm>
            <a:off x="4284918" y="968519"/>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
        <p:nvSpPr>
          <p:cNvPr id="6" name="TextBox 5">
            <a:extLst>
              <a:ext uri="{FF2B5EF4-FFF2-40B4-BE49-F238E27FC236}">
                <a16:creationId xmlns:a16="http://schemas.microsoft.com/office/drawing/2014/main" id="{F62ED906-816D-49FC-8DE2-404E8B018681}"/>
              </a:ext>
            </a:extLst>
          </p:cNvPr>
          <p:cNvSpPr txBox="1"/>
          <p:nvPr/>
        </p:nvSpPr>
        <p:spPr>
          <a:xfrm>
            <a:off x="4578075" y="1372252"/>
            <a:ext cx="2645981" cy="830997"/>
          </a:xfrm>
          <a:prstGeom prst="rect">
            <a:avLst/>
          </a:prstGeom>
          <a:noFill/>
        </p:spPr>
        <p:txBody>
          <a:bodyPr wrap="none" rtlCol="0">
            <a:spAutoFit/>
          </a:bodyPr>
          <a:lstStyle/>
          <a:p>
            <a:r>
              <a:rPr lang="en-GB" sz="4800" dirty="0"/>
              <a:t>y = mx + c</a:t>
            </a:r>
          </a:p>
        </p:txBody>
      </p:sp>
      <p:sp>
        <p:nvSpPr>
          <p:cNvPr id="460" name="Freeform: Shape 459">
            <a:extLst>
              <a:ext uri="{FF2B5EF4-FFF2-40B4-BE49-F238E27FC236}">
                <a16:creationId xmlns:a16="http://schemas.microsoft.com/office/drawing/2014/main" id="{53A5C3B2-017D-4206-ABF3-3F19BB0A8B4D}"/>
              </a:ext>
            </a:extLst>
          </p:cNvPr>
          <p:cNvSpPr/>
          <p:nvPr/>
        </p:nvSpPr>
        <p:spPr>
          <a:xfrm>
            <a:off x="5746812" y="1998921"/>
            <a:ext cx="3138045" cy="4274288"/>
          </a:xfrm>
          <a:custGeom>
            <a:avLst/>
            <a:gdLst>
              <a:gd name="connsiteX0" fmla="*/ 994230 w 3138045"/>
              <a:gd name="connsiteY0" fmla="*/ 4274288 h 4274288"/>
              <a:gd name="connsiteX1" fmla="*/ 2897458 w 3138045"/>
              <a:gd name="connsiteY1" fmla="*/ 2806995 h 4274288"/>
              <a:gd name="connsiteX2" fmla="*/ 2833662 w 3138045"/>
              <a:gd name="connsiteY2" fmla="*/ 999460 h 4274288"/>
              <a:gd name="connsiteX3" fmla="*/ 377541 w 3138045"/>
              <a:gd name="connsiteY3" fmla="*/ 659219 h 4274288"/>
              <a:gd name="connsiteX4" fmla="*/ 47932 w 3138045"/>
              <a:gd name="connsiteY4" fmla="*/ 0 h 4274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8045" h="4274288">
                <a:moveTo>
                  <a:pt x="994230" y="4274288"/>
                </a:moveTo>
                <a:cubicBezTo>
                  <a:pt x="1792558" y="3813544"/>
                  <a:pt x="2590886" y="3352800"/>
                  <a:pt x="2897458" y="2806995"/>
                </a:cubicBezTo>
                <a:cubicBezTo>
                  <a:pt x="3204030" y="2261190"/>
                  <a:pt x="3253648" y="1357423"/>
                  <a:pt x="2833662" y="999460"/>
                </a:cubicBezTo>
                <a:cubicBezTo>
                  <a:pt x="2413676" y="641497"/>
                  <a:pt x="841829" y="825796"/>
                  <a:pt x="377541" y="659219"/>
                </a:cubicBezTo>
                <a:cubicBezTo>
                  <a:pt x="-86747" y="492642"/>
                  <a:pt x="-19408" y="246321"/>
                  <a:pt x="47932"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Freeform: Shape 460">
            <a:extLst>
              <a:ext uri="{FF2B5EF4-FFF2-40B4-BE49-F238E27FC236}">
                <a16:creationId xmlns:a16="http://schemas.microsoft.com/office/drawing/2014/main" id="{E2784B90-0CB5-4833-B86A-ADE957FC42A2}"/>
              </a:ext>
            </a:extLst>
          </p:cNvPr>
          <p:cNvSpPr/>
          <p:nvPr/>
        </p:nvSpPr>
        <p:spPr>
          <a:xfrm>
            <a:off x="6762307" y="2073349"/>
            <a:ext cx="2413601" cy="4221125"/>
          </a:xfrm>
          <a:custGeom>
            <a:avLst/>
            <a:gdLst>
              <a:gd name="connsiteX0" fmla="*/ 0 w 2413601"/>
              <a:gd name="connsiteY0" fmla="*/ 4221125 h 4221125"/>
              <a:gd name="connsiteX1" fmla="*/ 1637414 w 2413601"/>
              <a:gd name="connsiteY1" fmla="*/ 3381153 h 4221125"/>
              <a:gd name="connsiteX2" fmla="*/ 2371060 w 2413601"/>
              <a:gd name="connsiteY2" fmla="*/ 2169042 h 4221125"/>
              <a:gd name="connsiteX3" fmla="*/ 2254102 w 2413601"/>
              <a:gd name="connsiteY3" fmla="*/ 1063256 h 4221125"/>
              <a:gd name="connsiteX4" fmla="*/ 1658679 w 2413601"/>
              <a:gd name="connsiteY4" fmla="*/ 563525 h 4221125"/>
              <a:gd name="connsiteX5" fmla="*/ 712381 w 2413601"/>
              <a:gd name="connsiteY5" fmla="*/ 446567 h 4221125"/>
              <a:gd name="connsiteX6" fmla="*/ 265814 w 2413601"/>
              <a:gd name="connsiteY6" fmla="*/ 0 h 422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601" h="4221125">
                <a:moveTo>
                  <a:pt x="0" y="4221125"/>
                </a:moveTo>
                <a:cubicBezTo>
                  <a:pt x="621118" y="3972146"/>
                  <a:pt x="1242237" y="3723167"/>
                  <a:pt x="1637414" y="3381153"/>
                </a:cubicBezTo>
                <a:cubicBezTo>
                  <a:pt x="2032591" y="3039139"/>
                  <a:pt x="2268279" y="2555358"/>
                  <a:pt x="2371060" y="2169042"/>
                </a:cubicBezTo>
                <a:cubicBezTo>
                  <a:pt x="2473841" y="1782726"/>
                  <a:pt x="2372832" y="1330842"/>
                  <a:pt x="2254102" y="1063256"/>
                </a:cubicBezTo>
                <a:cubicBezTo>
                  <a:pt x="2135372" y="795670"/>
                  <a:pt x="1915633" y="666307"/>
                  <a:pt x="1658679" y="563525"/>
                </a:cubicBezTo>
                <a:cubicBezTo>
                  <a:pt x="1401725" y="460743"/>
                  <a:pt x="944525" y="540488"/>
                  <a:pt x="712381" y="446567"/>
                </a:cubicBezTo>
                <a:cubicBezTo>
                  <a:pt x="480237" y="352646"/>
                  <a:pt x="373025" y="176323"/>
                  <a:pt x="265814" y="0"/>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reeform: Shape 1">
            <a:extLst>
              <a:ext uri="{FF2B5EF4-FFF2-40B4-BE49-F238E27FC236}">
                <a16:creationId xmlns:a16="http://schemas.microsoft.com/office/drawing/2014/main" id="{E4ECF01C-48D1-4010-9B7A-FA53DAE419F4}"/>
              </a:ext>
            </a:extLst>
          </p:cNvPr>
          <p:cNvSpPr/>
          <p:nvPr/>
        </p:nvSpPr>
        <p:spPr>
          <a:xfrm>
            <a:off x="3823855" y="2053244"/>
            <a:ext cx="2277687" cy="1737360"/>
          </a:xfrm>
          <a:custGeom>
            <a:avLst/>
            <a:gdLst>
              <a:gd name="connsiteX0" fmla="*/ 0 w 2277687"/>
              <a:gd name="connsiteY0" fmla="*/ 1737360 h 1737360"/>
              <a:gd name="connsiteX1" fmla="*/ 1263534 w 2277687"/>
              <a:gd name="connsiteY1" fmla="*/ 1305098 h 1737360"/>
              <a:gd name="connsiteX2" fmla="*/ 2078181 w 2277687"/>
              <a:gd name="connsiteY2" fmla="*/ 739832 h 1737360"/>
              <a:gd name="connsiteX3" fmla="*/ 2277687 w 2277687"/>
              <a:gd name="connsiteY3" fmla="*/ 0 h 1737360"/>
            </a:gdLst>
            <a:ahLst/>
            <a:cxnLst>
              <a:cxn ang="0">
                <a:pos x="connsiteX0" y="connsiteY0"/>
              </a:cxn>
              <a:cxn ang="0">
                <a:pos x="connsiteX1" y="connsiteY1"/>
              </a:cxn>
              <a:cxn ang="0">
                <a:pos x="connsiteX2" y="connsiteY2"/>
              </a:cxn>
              <a:cxn ang="0">
                <a:pos x="connsiteX3" y="connsiteY3"/>
              </a:cxn>
            </a:cxnLst>
            <a:rect l="l" t="t" r="r" b="b"/>
            <a:pathLst>
              <a:path w="2277687" h="1737360">
                <a:moveTo>
                  <a:pt x="0" y="1737360"/>
                </a:moveTo>
                <a:cubicBezTo>
                  <a:pt x="458585" y="1604356"/>
                  <a:pt x="917171" y="1471353"/>
                  <a:pt x="1263534" y="1305098"/>
                </a:cubicBezTo>
                <a:cubicBezTo>
                  <a:pt x="1609897" y="1138843"/>
                  <a:pt x="1909156" y="957348"/>
                  <a:pt x="2078181" y="739832"/>
                </a:cubicBezTo>
                <a:cubicBezTo>
                  <a:pt x="2247207" y="522316"/>
                  <a:pt x="2262447" y="261158"/>
                  <a:pt x="2277687" y="0"/>
                </a:cubicBez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8F3FDB9F-338A-43FA-9811-5E73B480AF6A}"/>
              </a:ext>
            </a:extLst>
          </p:cNvPr>
          <p:cNvSpPr/>
          <p:nvPr/>
        </p:nvSpPr>
        <p:spPr>
          <a:xfrm>
            <a:off x="3815542" y="2177935"/>
            <a:ext cx="972589" cy="1612669"/>
          </a:xfrm>
          <a:custGeom>
            <a:avLst/>
            <a:gdLst>
              <a:gd name="connsiteX0" fmla="*/ 0 w 972589"/>
              <a:gd name="connsiteY0" fmla="*/ 1612669 h 1612669"/>
              <a:gd name="connsiteX1" fmla="*/ 532014 w 972589"/>
              <a:gd name="connsiteY1" fmla="*/ 1238596 h 1612669"/>
              <a:gd name="connsiteX2" fmla="*/ 881149 w 972589"/>
              <a:gd name="connsiteY2" fmla="*/ 723207 h 1612669"/>
              <a:gd name="connsiteX3" fmla="*/ 972589 w 972589"/>
              <a:gd name="connsiteY3" fmla="*/ 0 h 1612669"/>
            </a:gdLst>
            <a:ahLst/>
            <a:cxnLst>
              <a:cxn ang="0">
                <a:pos x="connsiteX0" y="connsiteY0"/>
              </a:cxn>
              <a:cxn ang="0">
                <a:pos x="connsiteX1" y="connsiteY1"/>
              </a:cxn>
              <a:cxn ang="0">
                <a:pos x="connsiteX2" y="connsiteY2"/>
              </a:cxn>
              <a:cxn ang="0">
                <a:pos x="connsiteX3" y="connsiteY3"/>
              </a:cxn>
            </a:cxnLst>
            <a:rect l="l" t="t" r="r" b="b"/>
            <a:pathLst>
              <a:path w="972589" h="1612669">
                <a:moveTo>
                  <a:pt x="0" y="1612669"/>
                </a:moveTo>
                <a:cubicBezTo>
                  <a:pt x="192578" y="1499754"/>
                  <a:pt x="385156" y="1386840"/>
                  <a:pt x="532014" y="1238596"/>
                </a:cubicBezTo>
                <a:cubicBezTo>
                  <a:pt x="678872" y="1090352"/>
                  <a:pt x="807720" y="929640"/>
                  <a:pt x="881149" y="723207"/>
                </a:cubicBezTo>
                <a:cubicBezTo>
                  <a:pt x="954578" y="516774"/>
                  <a:pt x="963583" y="258387"/>
                  <a:pt x="972589" y="0"/>
                </a:cubicBezTo>
              </a:path>
            </a:pathLst>
          </a:custGeom>
          <a:noFill/>
          <a:ln w="28575">
            <a:solidFill>
              <a:srgbClr val="C41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par>
                                <p:cTn id="13" presetID="10" presetClass="entr" presetSubtype="0" fill="hold" nodeType="withEffect">
                                  <p:stCondLst>
                                    <p:cond delay="0"/>
                                  </p:stCondLst>
                                  <p:childTnLst>
                                    <p:set>
                                      <p:cBhvr>
                                        <p:cTn id="14" dur="1" fill="hold">
                                          <p:stCondLst>
                                            <p:cond delay="0"/>
                                          </p:stCondLst>
                                        </p:cTn>
                                        <p:tgtEl>
                                          <p:spTgt spid="423"/>
                                        </p:tgtEl>
                                        <p:attrNameLst>
                                          <p:attrName>style.visibility</p:attrName>
                                        </p:attrNameLst>
                                      </p:cBhvr>
                                      <p:to>
                                        <p:strVal val="visible"/>
                                      </p:to>
                                    </p:set>
                                    <p:animEffect transition="in" filter="fade">
                                      <p:cBhvr>
                                        <p:cTn id="15" dur="1000"/>
                                        <p:tgtEl>
                                          <p:spTgt spid="4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3"/>
                                        </p:tgtEl>
                                        <p:attrNameLst>
                                          <p:attrName>style.visibility</p:attrName>
                                        </p:attrNameLst>
                                      </p:cBhvr>
                                      <p:to>
                                        <p:strVal val="visible"/>
                                      </p:to>
                                    </p:set>
                                    <p:animEffect transition="in" filter="fade">
                                      <p:cBhvr>
                                        <p:cTn id="20" dur="1000"/>
                                        <p:tgtEl>
                                          <p:spTgt spid="433"/>
                                        </p:tgtEl>
                                      </p:cBhvr>
                                    </p:animEffect>
                                  </p:childTnLst>
                                </p:cTn>
                              </p:par>
                              <p:par>
                                <p:cTn id="21" presetID="10" presetClass="entr" presetSubtype="0" fill="hold" nodeType="withEffect">
                                  <p:stCondLst>
                                    <p:cond delay="0"/>
                                  </p:stCondLst>
                                  <p:childTnLst>
                                    <p:set>
                                      <p:cBhvr>
                                        <p:cTn id="22" dur="1" fill="hold">
                                          <p:stCondLst>
                                            <p:cond delay="0"/>
                                          </p:stCondLst>
                                        </p:cTn>
                                        <p:tgtEl>
                                          <p:spTgt spid="435"/>
                                        </p:tgtEl>
                                        <p:attrNameLst>
                                          <p:attrName>style.visibility</p:attrName>
                                        </p:attrNameLst>
                                      </p:cBhvr>
                                      <p:to>
                                        <p:strVal val="visible"/>
                                      </p:to>
                                    </p:set>
                                    <p:animEffect transition="in" filter="fade">
                                      <p:cBhvr>
                                        <p:cTn id="23" dur="1000"/>
                                        <p:tgtEl>
                                          <p:spTgt spid="435"/>
                                        </p:tgtEl>
                                      </p:cBhvr>
                                    </p:animEffect>
                                  </p:childTnLst>
                                </p:cTn>
                              </p:par>
                              <p:par>
                                <p:cTn id="24" presetID="10" presetClass="entr" presetSubtype="0" fill="hold" nodeType="withEffect">
                                  <p:stCondLst>
                                    <p:cond delay="0"/>
                                  </p:stCondLst>
                                  <p:childTnLst>
                                    <p:set>
                                      <p:cBhvr>
                                        <p:cTn id="25" dur="1" fill="hold">
                                          <p:stCondLst>
                                            <p:cond delay="0"/>
                                          </p:stCondLst>
                                        </p:cTn>
                                        <p:tgtEl>
                                          <p:spTgt spid="437"/>
                                        </p:tgtEl>
                                        <p:attrNameLst>
                                          <p:attrName>style.visibility</p:attrName>
                                        </p:attrNameLst>
                                      </p:cBhvr>
                                      <p:to>
                                        <p:strVal val="visible"/>
                                      </p:to>
                                    </p:set>
                                    <p:animEffect transition="in" filter="fade">
                                      <p:cBhvr>
                                        <p:cTn id="26" dur="1000"/>
                                        <p:tgtEl>
                                          <p:spTgt spid="437"/>
                                        </p:tgtEl>
                                      </p:cBhvr>
                                    </p:animEffect>
                                  </p:childTnLst>
                                </p:cTn>
                              </p:par>
                              <p:par>
                                <p:cTn id="27" presetID="10" presetClass="entr" presetSubtype="0" fill="hold" nodeType="withEffect">
                                  <p:stCondLst>
                                    <p:cond delay="0"/>
                                  </p:stCondLst>
                                  <p:childTnLst>
                                    <p:set>
                                      <p:cBhvr>
                                        <p:cTn id="28" dur="1" fill="hold">
                                          <p:stCondLst>
                                            <p:cond delay="0"/>
                                          </p:stCondLst>
                                        </p:cTn>
                                        <p:tgtEl>
                                          <p:spTgt spid="439"/>
                                        </p:tgtEl>
                                        <p:attrNameLst>
                                          <p:attrName>style.visibility</p:attrName>
                                        </p:attrNameLst>
                                      </p:cBhvr>
                                      <p:to>
                                        <p:strVal val="visible"/>
                                      </p:to>
                                    </p:set>
                                    <p:animEffect transition="in" filter="fade">
                                      <p:cBhvr>
                                        <p:cTn id="29" dur="1000"/>
                                        <p:tgtEl>
                                          <p:spTgt spid="4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6"/>
                                        </p:tgtEl>
                                        <p:attrNameLst>
                                          <p:attrName>style.visibility</p:attrName>
                                        </p:attrNameLst>
                                      </p:cBhvr>
                                      <p:to>
                                        <p:strVal val="visible"/>
                                      </p:to>
                                    </p:set>
                                    <p:animEffect transition="in" filter="fade">
                                      <p:cBhvr>
                                        <p:cTn id="34" dur="1000"/>
                                        <p:tgtEl>
                                          <p:spTgt spid="426"/>
                                        </p:tgtEl>
                                      </p:cBhvr>
                                    </p:animEffect>
                                  </p:childTnLst>
                                </p:cTn>
                              </p:par>
                              <p:par>
                                <p:cTn id="35" presetID="10" presetClass="entr" presetSubtype="0" fill="hold" nodeType="withEffect">
                                  <p:stCondLst>
                                    <p:cond delay="0"/>
                                  </p:stCondLst>
                                  <p:childTnLst>
                                    <p:set>
                                      <p:cBhvr>
                                        <p:cTn id="36" dur="1" fill="hold">
                                          <p:stCondLst>
                                            <p:cond delay="0"/>
                                          </p:stCondLst>
                                        </p:cTn>
                                        <p:tgtEl>
                                          <p:spTgt spid="406"/>
                                        </p:tgtEl>
                                        <p:attrNameLst>
                                          <p:attrName>style.visibility</p:attrName>
                                        </p:attrNameLst>
                                      </p:cBhvr>
                                      <p:to>
                                        <p:strVal val="visible"/>
                                      </p:to>
                                    </p:set>
                                    <p:animEffect transition="in" filter="fade">
                                      <p:cBhvr>
                                        <p:cTn id="37" dur="1"/>
                                        <p:tgtEl>
                                          <p:spTgt spid="40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1"/>
                                        </p:tgtEl>
                                        <p:attrNameLst>
                                          <p:attrName>style.visibility</p:attrName>
                                        </p:attrNameLst>
                                      </p:cBhvr>
                                      <p:to>
                                        <p:strVal val="visible"/>
                                      </p:to>
                                    </p:set>
                                    <p:animEffect transition="in" filter="fade">
                                      <p:cBhvr>
                                        <p:cTn id="42" dur="1000"/>
                                        <p:tgtEl>
                                          <p:spTgt spid="441"/>
                                        </p:tgtEl>
                                      </p:cBhvr>
                                    </p:animEffect>
                                  </p:childTnLst>
                                </p:cTn>
                              </p:par>
                              <p:par>
                                <p:cTn id="43" presetID="10" presetClass="entr" presetSubtype="0" fill="hold" nodeType="withEffect">
                                  <p:stCondLst>
                                    <p:cond delay="0"/>
                                  </p:stCondLst>
                                  <p:childTnLst>
                                    <p:set>
                                      <p:cBhvr>
                                        <p:cTn id="44" dur="1" fill="hold">
                                          <p:stCondLst>
                                            <p:cond delay="0"/>
                                          </p:stCondLst>
                                        </p:cTn>
                                        <p:tgtEl>
                                          <p:spTgt spid="443"/>
                                        </p:tgtEl>
                                        <p:attrNameLst>
                                          <p:attrName>style.visibility</p:attrName>
                                        </p:attrNameLst>
                                      </p:cBhvr>
                                      <p:to>
                                        <p:strVal val="visible"/>
                                      </p:to>
                                    </p:set>
                                    <p:animEffect transition="in" filter="fade">
                                      <p:cBhvr>
                                        <p:cTn id="45" dur="1000"/>
                                        <p:tgtEl>
                                          <p:spTgt spid="44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6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6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p:bldP spid="461" grpId="0" animBg="1"/>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93147" y="292323"/>
            <a:ext cx="6079297" cy="763600"/>
          </a:xfrm>
        </p:spPr>
        <p:txBody>
          <a:bodyPr/>
          <a:lstStyle/>
          <a:p>
            <a:r>
              <a:rPr lang="en-GB" dirty="0"/>
              <a:t>Doing statistics by hand</a:t>
            </a:r>
          </a:p>
        </p:txBody>
      </p:sp>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93147" y="1536633"/>
            <a:ext cx="6002853" cy="5029044"/>
          </a:xfrm>
        </p:spPr>
        <p:txBody>
          <a:bodyPr/>
          <a:lstStyle/>
          <a:p>
            <a:pPr marL="152396" indent="0">
              <a:buNone/>
            </a:pPr>
            <a:r>
              <a:rPr lang="en-GB" dirty="0"/>
              <a:t>Remember your straight line equation:</a:t>
            </a:r>
          </a:p>
          <a:p>
            <a:pPr marL="152396" indent="0">
              <a:buNone/>
            </a:pPr>
            <a:endParaRPr lang="en-GB" i="1" dirty="0"/>
          </a:p>
          <a:p>
            <a:pPr marL="152396" indent="0" algn="ctr">
              <a:buNone/>
            </a:pPr>
            <a:r>
              <a:rPr lang="en-GB" i="1" dirty="0"/>
              <a:t>y = mx + c</a:t>
            </a:r>
          </a:p>
          <a:p>
            <a:pPr marL="795847" lvl="1" indent="0">
              <a:buNone/>
            </a:pPr>
            <a:r>
              <a:rPr lang="en-GB" b="1" i="1" dirty="0"/>
              <a:t>y</a:t>
            </a:r>
            <a:r>
              <a:rPr lang="en-GB" dirty="0"/>
              <a:t> = Deon’s height</a:t>
            </a:r>
          </a:p>
          <a:p>
            <a:pPr marL="795847" lvl="1" indent="0">
              <a:buNone/>
            </a:pPr>
            <a:r>
              <a:rPr lang="en-GB" b="1" i="1" dirty="0"/>
              <a:t>x</a:t>
            </a:r>
            <a:r>
              <a:rPr lang="en-GB" dirty="0"/>
              <a:t> = Deon’s age</a:t>
            </a:r>
          </a:p>
          <a:p>
            <a:pPr marL="795847" lvl="1" indent="0">
              <a:buNone/>
            </a:pPr>
            <a:r>
              <a:rPr lang="en-GB" b="1" i="1" dirty="0"/>
              <a:t>m</a:t>
            </a:r>
            <a:r>
              <a:rPr lang="en-GB" dirty="0"/>
              <a:t> = Slope </a:t>
            </a:r>
            <a:br>
              <a:rPr lang="en-GB" dirty="0"/>
            </a:br>
            <a:r>
              <a:rPr lang="en-GB" dirty="0"/>
              <a:t>(aging 1 year increased my height by </a:t>
            </a:r>
            <a:r>
              <a:rPr lang="en-GB" b="1" i="1" dirty="0"/>
              <a:t>m</a:t>
            </a:r>
            <a:r>
              <a:rPr lang="en-GB" dirty="0"/>
              <a:t>)</a:t>
            </a:r>
          </a:p>
          <a:p>
            <a:pPr marL="795847" lvl="1" indent="0">
              <a:buNone/>
            </a:pPr>
            <a:r>
              <a:rPr lang="en-GB" b="1" i="1" dirty="0"/>
              <a:t>c</a:t>
            </a:r>
            <a:r>
              <a:rPr lang="en-GB" dirty="0"/>
              <a:t> = y-intercept </a:t>
            </a:r>
            <a:br>
              <a:rPr lang="en-GB" dirty="0"/>
            </a:br>
            <a:r>
              <a:rPr lang="en-GB" dirty="0"/>
              <a:t>(I was </a:t>
            </a:r>
            <a:r>
              <a:rPr lang="en-GB" b="1" i="1" dirty="0"/>
              <a:t>c </a:t>
            </a:r>
            <a:r>
              <a:rPr lang="en-GB" dirty="0"/>
              <a:t>tall when I was born)</a:t>
            </a:r>
          </a:p>
        </p:txBody>
      </p:sp>
      <p:sp>
        <p:nvSpPr>
          <p:cNvPr id="8" name="Google Shape;445;p27">
            <a:extLst>
              <a:ext uri="{FF2B5EF4-FFF2-40B4-BE49-F238E27FC236}">
                <a16:creationId xmlns:a16="http://schemas.microsoft.com/office/drawing/2014/main" id="{673921F7-3F9E-4595-9AC5-03E811771477}"/>
              </a:ext>
            </a:extLst>
          </p:cNvPr>
          <p:cNvSpPr/>
          <p:nvPr/>
        </p:nvSpPr>
        <p:spPr>
          <a:xfrm>
            <a:off x="950704" y="11559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11" name="Picture 10">
            <a:extLst>
              <a:ext uri="{FF2B5EF4-FFF2-40B4-BE49-F238E27FC236}">
                <a16:creationId xmlns:a16="http://schemas.microsoft.com/office/drawing/2014/main" id="{CB5ED9FC-B131-4697-A7E3-021FC4289FC6}"/>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12" name="Rectangle: Rounded Corners 11">
            <a:extLst>
              <a:ext uri="{FF2B5EF4-FFF2-40B4-BE49-F238E27FC236}">
                <a16:creationId xmlns:a16="http://schemas.microsoft.com/office/drawing/2014/main" id="{7421EF30-7518-449A-8C23-6BCCFC663D14}"/>
              </a:ext>
            </a:extLst>
          </p:cNvPr>
          <p:cNvSpPr/>
          <p:nvPr/>
        </p:nvSpPr>
        <p:spPr>
          <a:xfrm>
            <a:off x="858644" y="3021980"/>
            <a:ext cx="2408663" cy="99245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293E803A-24B7-407B-B48E-91E817B82522}"/>
              </a:ext>
            </a:extLst>
          </p:cNvPr>
          <p:cNvSpPr txBox="1"/>
          <p:nvPr/>
        </p:nvSpPr>
        <p:spPr>
          <a:xfrm>
            <a:off x="4032804" y="3313897"/>
            <a:ext cx="1619434" cy="408623"/>
          </a:xfrm>
          <a:prstGeom prst="roundRect">
            <a:avLst/>
          </a:prstGeom>
          <a:noFill/>
          <a:ln w="19050">
            <a:solidFill>
              <a:srgbClr val="7030A0"/>
            </a:solidFill>
          </a:ln>
        </p:spPr>
        <p:txBody>
          <a:bodyPr wrap="none" rtlCol="0">
            <a:spAutoFit/>
          </a:bodyPr>
          <a:lstStyle/>
          <a:p>
            <a:r>
              <a:rPr lang="en-GB" b="1" i="1" dirty="0"/>
              <a:t>Observed data</a:t>
            </a:r>
          </a:p>
        </p:txBody>
      </p:sp>
      <p:cxnSp>
        <p:nvCxnSpPr>
          <p:cNvPr id="16" name="Straight Arrow Connector 15">
            <a:extLst>
              <a:ext uri="{FF2B5EF4-FFF2-40B4-BE49-F238E27FC236}">
                <a16:creationId xmlns:a16="http://schemas.microsoft.com/office/drawing/2014/main" id="{91DEE06C-C267-40F6-B153-97243000E2EE}"/>
              </a:ext>
            </a:extLst>
          </p:cNvPr>
          <p:cNvCxnSpPr>
            <a:stCxn id="13" idx="1"/>
            <a:endCxn id="12" idx="3"/>
          </p:cNvCxnSpPr>
          <p:nvPr/>
        </p:nvCxnSpPr>
        <p:spPr>
          <a:xfrm flipH="1">
            <a:off x="3267307" y="3518209"/>
            <a:ext cx="765497" cy="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5FCA1D2-D217-4B00-8558-8FFAB987AD53}"/>
              </a:ext>
            </a:extLst>
          </p:cNvPr>
          <p:cNvSpPr/>
          <p:nvPr/>
        </p:nvSpPr>
        <p:spPr>
          <a:xfrm>
            <a:off x="858644" y="4181707"/>
            <a:ext cx="5084956" cy="1728439"/>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8EFC0B3-761C-4ADB-A8F1-234B278E0252}"/>
              </a:ext>
            </a:extLst>
          </p:cNvPr>
          <p:cNvSpPr txBox="1"/>
          <p:nvPr/>
        </p:nvSpPr>
        <p:spPr>
          <a:xfrm>
            <a:off x="2474966" y="6276513"/>
            <a:ext cx="1864535" cy="408623"/>
          </a:xfrm>
          <a:prstGeom prst="roundRect">
            <a:avLst/>
          </a:prstGeom>
          <a:noFill/>
          <a:ln w="19050">
            <a:solidFill>
              <a:srgbClr val="002060"/>
            </a:solidFill>
          </a:ln>
        </p:spPr>
        <p:txBody>
          <a:bodyPr wrap="none" rtlCol="0">
            <a:spAutoFit/>
          </a:bodyPr>
          <a:lstStyle/>
          <a:p>
            <a:r>
              <a:rPr lang="en-GB" b="1" i="1" dirty="0"/>
              <a:t>Unobserved data</a:t>
            </a:r>
          </a:p>
        </p:txBody>
      </p:sp>
      <p:cxnSp>
        <p:nvCxnSpPr>
          <p:cNvPr id="19" name="Straight Arrow Connector 18">
            <a:extLst>
              <a:ext uri="{FF2B5EF4-FFF2-40B4-BE49-F238E27FC236}">
                <a16:creationId xmlns:a16="http://schemas.microsoft.com/office/drawing/2014/main" id="{B45E76A0-8499-48F0-AAF7-60838EA8C725}"/>
              </a:ext>
            </a:extLst>
          </p:cNvPr>
          <p:cNvCxnSpPr>
            <a:cxnSpLocks/>
            <a:stCxn id="18" idx="0"/>
            <a:endCxn id="17" idx="2"/>
          </p:cNvCxnSpPr>
          <p:nvPr/>
        </p:nvCxnSpPr>
        <p:spPr>
          <a:xfrm flipH="1" flipV="1">
            <a:off x="3401122" y="5910146"/>
            <a:ext cx="6112" cy="36636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8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5962F1-70C9-450C-83F4-F339FDE5E07A}"/>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1688220" y="240725"/>
            <a:ext cx="5528000" cy="763600"/>
          </a:xfrm>
        </p:spPr>
        <p:txBody>
          <a:bodyPr/>
          <a:lstStyle/>
          <a:p>
            <a:r>
              <a:rPr lang="en-GB" dirty="0"/>
              <a:t>Stats by hand</a:t>
            </a:r>
          </a:p>
        </p:txBody>
      </p:sp>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415600" y="1536633"/>
            <a:ext cx="5725218" cy="4024196"/>
          </a:xfrm>
        </p:spPr>
        <p:txBody>
          <a:bodyPr/>
          <a:lstStyle/>
          <a:p>
            <a:pPr marL="152396" indent="0">
              <a:buNone/>
            </a:pPr>
            <a:r>
              <a:rPr lang="en-GB" i="1" dirty="0"/>
              <a:t>Deon’s Height = m * Deon’s Age + c</a:t>
            </a:r>
          </a:p>
          <a:p>
            <a:pPr marL="152396" indent="0">
              <a:buNone/>
            </a:pPr>
            <a:endParaRPr lang="en-GB" sz="2000" dirty="0"/>
          </a:p>
          <a:p>
            <a:pPr marL="152396" indent="0">
              <a:buNone/>
            </a:pPr>
            <a:r>
              <a:rPr lang="en-GB" sz="2000" dirty="0"/>
              <a:t>We measure height and age</a:t>
            </a:r>
          </a:p>
          <a:p>
            <a:pPr>
              <a:buFontTx/>
              <a:buChar char="-"/>
            </a:pPr>
            <a:r>
              <a:rPr lang="en-GB" sz="2000" dirty="0"/>
              <a:t>Therefore they is </a:t>
            </a:r>
            <a:r>
              <a:rPr lang="en-GB" sz="2000" b="1" i="1" dirty="0">
                <a:solidFill>
                  <a:srgbClr val="7030A0"/>
                </a:solidFill>
              </a:rPr>
              <a:t>observed</a:t>
            </a:r>
          </a:p>
          <a:p>
            <a:pPr marL="152396" indent="0">
              <a:buNone/>
            </a:pPr>
            <a:endParaRPr lang="en-GB" sz="2000" dirty="0"/>
          </a:p>
          <a:p>
            <a:pPr marL="152396" indent="0">
              <a:buNone/>
            </a:pPr>
            <a:r>
              <a:rPr lang="en-GB" sz="2000" dirty="0"/>
              <a:t>We do not measure m or c</a:t>
            </a:r>
          </a:p>
          <a:p>
            <a:pPr>
              <a:buFontTx/>
              <a:buChar char="-"/>
            </a:pPr>
            <a:r>
              <a:rPr lang="en-GB" sz="2000" dirty="0"/>
              <a:t>Therefore they are </a:t>
            </a:r>
            <a:r>
              <a:rPr lang="en-GB" sz="2000" b="1" i="1" dirty="0">
                <a:solidFill>
                  <a:srgbClr val="7030A0"/>
                </a:solidFill>
              </a:rPr>
              <a:t>unobserved</a:t>
            </a:r>
          </a:p>
          <a:p>
            <a:pPr marL="152396" indent="0">
              <a:buNone/>
            </a:pPr>
            <a:endParaRPr lang="en-GB" sz="2000" dirty="0"/>
          </a:p>
          <a:p>
            <a:pPr marL="152396" indent="0">
              <a:buNone/>
            </a:pPr>
            <a:r>
              <a:rPr lang="en-GB" sz="2000" b="1" dirty="0"/>
              <a:t>Any </a:t>
            </a:r>
            <a:r>
              <a:rPr lang="en-GB" sz="2000" b="1" dirty="0">
                <a:solidFill>
                  <a:srgbClr val="7030A0"/>
                </a:solidFill>
              </a:rPr>
              <a:t>unobserved</a:t>
            </a:r>
            <a:r>
              <a:rPr lang="en-GB" sz="2000" b="1" dirty="0"/>
              <a:t> values (</a:t>
            </a:r>
            <a:r>
              <a:rPr lang="en-GB" sz="2000" b="1" i="1" dirty="0"/>
              <a:t>i.e. </a:t>
            </a:r>
            <a:r>
              <a:rPr lang="en-GB" sz="2000" b="1" i="1" dirty="0">
                <a:solidFill>
                  <a:srgbClr val="7030A0"/>
                </a:solidFill>
              </a:rPr>
              <a:t>parameters</a:t>
            </a:r>
            <a:r>
              <a:rPr lang="en-GB" sz="2000" b="1" dirty="0"/>
              <a:t>) need to be estimated.</a:t>
            </a:r>
          </a:p>
          <a:p>
            <a:pPr marL="152396" indent="0">
              <a:buNone/>
            </a:pPr>
            <a:endParaRPr lang="en-GB" b="1" dirty="0"/>
          </a:p>
          <a:p>
            <a:pPr marL="152396" indent="0">
              <a:buNone/>
            </a:pPr>
            <a:r>
              <a:rPr lang="en-GB" sz="2000" dirty="0"/>
              <a:t>How tall was I when I was born (i.e. </a:t>
            </a:r>
            <a:r>
              <a:rPr lang="en-GB" sz="2000" b="1" i="1" dirty="0"/>
              <a:t>c</a:t>
            </a:r>
            <a:r>
              <a:rPr lang="en-GB" sz="2000" dirty="0"/>
              <a:t>)?</a:t>
            </a:r>
          </a:p>
          <a:p>
            <a:pPr marL="152396" indent="0">
              <a:buNone/>
            </a:pPr>
            <a:r>
              <a:rPr lang="en-GB" sz="2000" dirty="0"/>
              <a:t>How much did I grow each year (i.e. </a:t>
            </a:r>
            <a:r>
              <a:rPr lang="en-GB" sz="2000" b="1" i="1" dirty="0"/>
              <a:t>m</a:t>
            </a:r>
            <a:r>
              <a:rPr lang="en-GB" sz="2000" dirty="0"/>
              <a:t>)?</a:t>
            </a:r>
          </a:p>
        </p:txBody>
      </p:sp>
      <p:sp>
        <p:nvSpPr>
          <p:cNvPr id="18" name="Google Shape;445;p27">
            <a:extLst>
              <a:ext uri="{FF2B5EF4-FFF2-40B4-BE49-F238E27FC236}">
                <a16:creationId xmlns:a16="http://schemas.microsoft.com/office/drawing/2014/main" id="{4A722E0A-F61E-4696-A41A-7D03644F0A9D}"/>
              </a:ext>
            </a:extLst>
          </p:cNvPr>
          <p:cNvSpPr/>
          <p:nvPr/>
        </p:nvSpPr>
        <p:spPr>
          <a:xfrm>
            <a:off x="1529792" y="106002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286699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5962F1-70C9-450C-83F4-F339FDE5E07A}"/>
              </a:ext>
            </a:extLst>
          </p:cNvPr>
          <p:cNvPicPr>
            <a:picLocks noChangeAspect="1"/>
          </p:cNvPicPr>
          <p:nvPr/>
        </p:nvPicPr>
        <p:blipFill>
          <a:blip r:embed="rId2"/>
          <a:stretch>
            <a:fillRect/>
          </a:stretch>
        </p:blipFill>
        <p:spPr>
          <a:xfrm>
            <a:off x="6096000" y="674123"/>
            <a:ext cx="5448772" cy="5745978"/>
          </a:xfrm>
          <a:prstGeom prst="rect">
            <a:avLst/>
          </a:prstGeom>
        </p:spPr>
      </p:pic>
      <p:sp>
        <p:nvSpPr>
          <p:cNvPr id="2" name="Title 1">
            <a:extLst>
              <a:ext uri="{FF2B5EF4-FFF2-40B4-BE49-F238E27FC236}">
                <a16:creationId xmlns:a16="http://schemas.microsoft.com/office/drawing/2014/main" id="{20BD16D8-25DE-49D1-85E8-68F8B45ED459}"/>
              </a:ext>
            </a:extLst>
          </p:cNvPr>
          <p:cNvSpPr>
            <a:spLocks noGrp="1"/>
          </p:cNvSpPr>
          <p:nvPr>
            <p:ph type="title"/>
          </p:nvPr>
        </p:nvSpPr>
        <p:spPr>
          <a:xfrm>
            <a:off x="1688220" y="240725"/>
            <a:ext cx="5528000" cy="763600"/>
          </a:xfrm>
        </p:spPr>
        <p:txBody>
          <a:bodyPr/>
          <a:lstStyle/>
          <a:p>
            <a:r>
              <a:rPr lang="en-GB" dirty="0"/>
              <a:t>Stats by hand</a:t>
            </a:r>
          </a:p>
        </p:txBody>
      </p:sp>
      <p:sp>
        <p:nvSpPr>
          <p:cNvPr id="3" name="Text Placeholder 2">
            <a:extLst>
              <a:ext uri="{FF2B5EF4-FFF2-40B4-BE49-F238E27FC236}">
                <a16:creationId xmlns:a16="http://schemas.microsoft.com/office/drawing/2014/main" id="{86D646BD-0A59-4BB9-934F-BE300E4FE01E}"/>
              </a:ext>
            </a:extLst>
          </p:cNvPr>
          <p:cNvSpPr>
            <a:spLocks noGrp="1"/>
          </p:cNvSpPr>
          <p:nvPr>
            <p:ph type="body" idx="1"/>
          </p:nvPr>
        </p:nvSpPr>
        <p:spPr>
          <a:xfrm>
            <a:off x="415600" y="1536632"/>
            <a:ext cx="5725218" cy="5120645"/>
          </a:xfrm>
        </p:spPr>
        <p:txBody>
          <a:bodyPr/>
          <a:lstStyle/>
          <a:p>
            <a:pPr marL="152396" indent="0">
              <a:buNone/>
            </a:pPr>
            <a:r>
              <a:rPr lang="en-GB" i="1" dirty="0"/>
              <a:t>Deon’s Height = m * Deon’s Age + c</a:t>
            </a:r>
          </a:p>
          <a:p>
            <a:pPr marL="152396" indent="0">
              <a:buNone/>
            </a:pPr>
            <a:endParaRPr lang="en-GB" sz="2000" dirty="0"/>
          </a:p>
          <a:p>
            <a:pPr marL="152396" indent="0">
              <a:buNone/>
            </a:pPr>
            <a:r>
              <a:rPr lang="en-GB" sz="2000" dirty="0"/>
              <a:t>What is </a:t>
            </a:r>
            <a:r>
              <a:rPr lang="en-GB" sz="2000" i="1" dirty="0"/>
              <a:t>m</a:t>
            </a:r>
            <a:r>
              <a:rPr lang="en-GB" sz="2000" dirty="0"/>
              <a:t>?</a:t>
            </a:r>
          </a:p>
          <a:p>
            <a:pPr marL="152396" indent="0">
              <a:buNone/>
            </a:pPr>
            <a:endParaRPr lang="en-GB" sz="2000" dirty="0"/>
          </a:p>
          <a:p>
            <a:pPr marL="152396" indent="0">
              <a:buNone/>
            </a:pPr>
            <a:r>
              <a:rPr lang="en-GB" sz="2000" dirty="0"/>
              <a:t>80 cm – 65 cm = 15 cm grown in one year</a:t>
            </a:r>
          </a:p>
          <a:p>
            <a:pPr marL="152396" indent="0">
              <a:buNone/>
            </a:pPr>
            <a:r>
              <a:rPr lang="en-GB" sz="2000" b="1" i="1" dirty="0"/>
              <a:t>m = 15 cm per year</a:t>
            </a:r>
            <a:endParaRPr lang="en-GB" sz="2000" dirty="0"/>
          </a:p>
          <a:p>
            <a:pPr marL="152396" indent="0">
              <a:buNone/>
            </a:pPr>
            <a:endParaRPr lang="en-GB" sz="2000" b="1" i="1" dirty="0"/>
          </a:p>
          <a:p>
            <a:pPr marL="152396" indent="0">
              <a:buNone/>
            </a:pPr>
            <a:r>
              <a:rPr lang="en-GB" sz="2000" dirty="0"/>
              <a:t>What is </a:t>
            </a:r>
            <a:r>
              <a:rPr lang="en-GB" sz="2000" i="1" dirty="0"/>
              <a:t>c</a:t>
            </a:r>
            <a:r>
              <a:rPr lang="en-GB" sz="2000" dirty="0"/>
              <a:t>?</a:t>
            </a:r>
          </a:p>
          <a:p>
            <a:pPr marL="152396" indent="0">
              <a:buNone/>
            </a:pPr>
            <a:r>
              <a:rPr lang="en-GB" sz="2000" dirty="0"/>
              <a:t>Draw a line down to 0 years old.</a:t>
            </a:r>
          </a:p>
          <a:p>
            <a:pPr marL="152396" indent="0">
              <a:buNone/>
            </a:pPr>
            <a:r>
              <a:rPr lang="en-GB" sz="2000" b="1" i="1" dirty="0"/>
              <a:t>c = 50 cm at 0 years old</a:t>
            </a:r>
          </a:p>
          <a:p>
            <a:pPr marL="152396" indent="0">
              <a:buNone/>
            </a:pPr>
            <a:endParaRPr lang="en-GB" sz="2000" i="1" dirty="0"/>
          </a:p>
          <a:p>
            <a:pPr marL="152396" indent="0">
              <a:buNone/>
            </a:pPr>
            <a:r>
              <a:rPr lang="en-GB" sz="2000" dirty="0"/>
              <a:t>How tall was I at 6 years old?</a:t>
            </a:r>
          </a:p>
          <a:p>
            <a:pPr marL="152396" indent="0">
              <a:buNone/>
            </a:pPr>
            <a:r>
              <a:rPr lang="en-GB" sz="2000" b="1" i="1" dirty="0"/>
              <a:t>Height = 15 (cm) * (6 years old) + 50 (cm) = 140 cm</a:t>
            </a:r>
          </a:p>
        </p:txBody>
      </p:sp>
      <p:cxnSp>
        <p:nvCxnSpPr>
          <p:cNvPr id="5" name="Straight Connector 4">
            <a:extLst>
              <a:ext uri="{FF2B5EF4-FFF2-40B4-BE49-F238E27FC236}">
                <a16:creationId xmlns:a16="http://schemas.microsoft.com/office/drawing/2014/main" id="{6B1954B3-29C7-490E-9B7B-DF1C0DF76F30}"/>
              </a:ext>
            </a:extLst>
          </p:cNvPr>
          <p:cNvCxnSpPr>
            <a:cxnSpLocks/>
          </p:cNvCxnSpPr>
          <p:nvPr/>
        </p:nvCxnSpPr>
        <p:spPr>
          <a:xfrm flipV="1">
            <a:off x="6978589" y="1004325"/>
            <a:ext cx="4261840" cy="46612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445;p27">
            <a:extLst>
              <a:ext uri="{FF2B5EF4-FFF2-40B4-BE49-F238E27FC236}">
                <a16:creationId xmlns:a16="http://schemas.microsoft.com/office/drawing/2014/main" id="{4A722E0A-F61E-4696-A41A-7D03644F0A9D}"/>
              </a:ext>
            </a:extLst>
          </p:cNvPr>
          <p:cNvSpPr/>
          <p:nvPr/>
        </p:nvSpPr>
        <p:spPr>
          <a:xfrm>
            <a:off x="1529792" y="106002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29135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40A2-AE1F-447E-8F8A-8145AD546D18}"/>
              </a:ext>
            </a:extLst>
          </p:cNvPr>
          <p:cNvSpPr>
            <a:spLocks noGrp="1"/>
          </p:cNvSpPr>
          <p:nvPr>
            <p:ph type="title"/>
          </p:nvPr>
        </p:nvSpPr>
        <p:spPr>
          <a:xfrm>
            <a:off x="962010" y="523217"/>
            <a:ext cx="3331210" cy="763600"/>
          </a:xfrm>
        </p:spPr>
        <p:txBody>
          <a:bodyPr/>
          <a:lstStyle/>
          <a:p>
            <a:r>
              <a:rPr lang="en-GB" dirty="0"/>
              <a:t>More realism</a:t>
            </a:r>
          </a:p>
        </p:txBody>
      </p:sp>
      <p:sp>
        <p:nvSpPr>
          <p:cNvPr id="3" name="Text Placeholder 2">
            <a:extLst>
              <a:ext uri="{FF2B5EF4-FFF2-40B4-BE49-F238E27FC236}">
                <a16:creationId xmlns:a16="http://schemas.microsoft.com/office/drawing/2014/main" id="{367CF318-607C-4E7C-9B57-B09BFBFA1184}"/>
              </a:ext>
            </a:extLst>
          </p:cNvPr>
          <p:cNvSpPr>
            <a:spLocks noGrp="1"/>
          </p:cNvSpPr>
          <p:nvPr>
            <p:ph type="body" idx="1"/>
          </p:nvPr>
        </p:nvSpPr>
        <p:spPr>
          <a:xfrm>
            <a:off x="415600" y="1536633"/>
            <a:ext cx="5171161" cy="4555200"/>
          </a:xfrm>
        </p:spPr>
        <p:txBody>
          <a:bodyPr/>
          <a:lstStyle/>
          <a:p>
            <a:pPr marL="152396" indent="0">
              <a:buNone/>
            </a:pPr>
            <a:r>
              <a:rPr lang="en-GB" dirty="0"/>
              <a:t>Statistics tries to find associations by estimating </a:t>
            </a:r>
            <a:r>
              <a:rPr lang="en-GB" b="1" i="1" dirty="0">
                <a:solidFill>
                  <a:srgbClr val="7030A0"/>
                </a:solidFill>
              </a:rPr>
              <a:t>unobserved</a:t>
            </a:r>
            <a:r>
              <a:rPr lang="en-GB" dirty="0"/>
              <a:t> data using </a:t>
            </a:r>
            <a:r>
              <a:rPr lang="en-GB" b="1" i="1" dirty="0">
                <a:solidFill>
                  <a:srgbClr val="7030A0"/>
                </a:solidFill>
              </a:rPr>
              <a:t>observed</a:t>
            </a:r>
            <a:r>
              <a:rPr lang="en-GB" dirty="0"/>
              <a:t> data.</a:t>
            </a:r>
          </a:p>
          <a:p>
            <a:pPr marL="152396" indent="0">
              <a:buNone/>
            </a:pPr>
            <a:endParaRPr lang="en-GB" dirty="0"/>
          </a:p>
          <a:p>
            <a:pPr marL="152396" indent="0">
              <a:buNone/>
            </a:pPr>
            <a:r>
              <a:rPr lang="en-GB" dirty="0"/>
              <a:t>What about when there is more than one baby?</a:t>
            </a:r>
          </a:p>
          <a:p>
            <a:pPr marL="152396" indent="0">
              <a:buNone/>
            </a:pPr>
            <a:endParaRPr lang="en-GB" dirty="0"/>
          </a:p>
          <a:p>
            <a:pPr marL="152396" indent="0">
              <a:buNone/>
            </a:pPr>
            <a:r>
              <a:rPr lang="en-GB" dirty="0"/>
              <a:t>Requires some way of </a:t>
            </a:r>
            <a:r>
              <a:rPr lang="en-GB" i="1" dirty="0"/>
              <a:t>ranking</a:t>
            </a:r>
            <a:r>
              <a:rPr lang="en-GB" dirty="0"/>
              <a:t> all the different possible parameter values for </a:t>
            </a:r>
            <a:r>
              <a:rPr lang="en-GB" b="1" i="1" dirty="0"/>
              <a:t>m</a:t>
            </a:r>
            <a:r>
              <a:rPr lang="en-GB" dirty="0"/>
              <a:t> and </a:t>
            </a:r>
            <a:r>
              <a:rPr lang="en-GB" b="1" i="1" dirty="0"/>
              <a:t>c</a:t>
            </a:r>
            <a:r>
              <a:rPr lang="en-GB" dirty="0"/>
              <a:t>.</a:t>
            </a:r>
          </a:p>
          <a:p>
            <a:pPr>
              <a:buFontTx/>
              <a:buChar char="-"/>
            </a:pPr>
            <a:endParaRPr lang="en-GB" dirty="0"/>
          </a:p>
          <a:p>
            <a:endParaRPr lang="en-GB" dirty="0"/>
          </a:p>
        </p:txBody>
      </p:sp>
      <p:sp>
        <p:nvSpPr>
          <p:cNvPr id="4" name="Google Shape;445;p27">
            <a:extLst>
              <a:ext uri="{FF2B5EF4-FFF2-40B4-BE49-F238E27FC236}">
                <a16:creationId xmlns:a16="http://schemas.microsoft.com/office/drawing/2014/main" id="{E4A5CC78-1F7C-44F5-BFC5-4CAB39502E75}"/>
              </a:ext>
            </a:extLst>
          </p:cNvPr>
          <p:cNvSpPr/>
          <p:nvPr/>
        </p:nvSpPr>
        <p:spPr>
          <a:xfrm>
            <a:off x="660772" y="1286817"/>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pic>
        <p:nvPicPr>
          <p:cNvPr id="22" name="Picture 21">
            <a:extLst>
              <a:ext uri="{FF2B5EF4-FFF2-40B4-BE49-F238E27FC236}">
                <a16:creationId xmlns:a16="http://schemas.microsoft.com/office/drawing/2014/main" id="{994AFFEF-4C7F-42D3-A58D-95BFF13A4326}"/>
              </a:ext>
            </a:extLst>
          </p:cNvPr>
          <p:cNvPicPr>
            <a:picLocks noChangeAspect="1"/>
          </p:cNvPicPr>
          <p:nvPr/>
        </p:nvPicPr>
        <p:blipFill>
          <a:blip r:embed="rId2"/>
          <a:stretch>
            <a:fillRect/>
          </a:stretch>
        </p:blipFill>
        <p:spPr>
          <a:xfrm>
            <a:off x="6265267" y="523217"/>
            <a:ext cx="5448772" cy="5745978"/>
          </a:xfrm>
          <a:prstGeom prst="rect">
            <a:avLst/>
          </a:prstGeom>
        </p:spPr>
      </p:pic>
      <p:pic>
        <p:nvPicPr>
          <p:cNvPr id="24" name="Picture 23">
            <a:extLst>
              <a:ext uri="{FF2B5EF4-FFF2-40B4-BE49-F238E27FC236}">
                <a16:creationId xmlns:a16="http://schemas.microsoft.com/office/drawing/2014/main" id="{3FE0FBFA-3B05-4A87-9415-154469FF2385}"/>
              </a:ext>
            </a:extLst>
          </p:cNvPr>
          <p:cNvPicPr>
            <a:picLocks noChangeAspect="1"/>
          </p:cNvPicPr>
          <p:nvPr/>
        </p:nvPicPr>
        <p:blipFill>
          <a:blip r:embed="rId3"/>
          <a:stretch>
            <a:fillRect/>
          </a:stretch>
        </p:blipFill>
        <p:spPr>
          <a:xfrm>
            <a:off x="6265267" y="523217"/>
            <a:ext cx="5448772" cy="5745978"/>
          </a:xfrm>
          <a:prstGeom prst="rect">
            <a:avLst/>
          </a:prstGeom>
        </p:spPr>
      </p:pic>
    </p:spTree>
    <p:extLst>
      <p:ext uri="{BB962C8B-B14F-4D97-AF65-F5344CB8AC3E}">
        <p14:creationId xmlns:p14="http://schemas.microsoft.com/office/powerpoint/2010/main" val="10562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7A29-B437-4FE5-A5A6-A9DC70CF4155}"/>
              </a:ext>
            </a:extLst>
          </p:cNvPr>
          <p:cNvSpPr>
            <a:spLocks noGrp="1"/>
          </p:cNvSpPr>
          <p:nvPr>
            <p:ph type="title"/>
          </p:nvPr>
        </p:nvSpPr>
        <p:spPr>
          <a:xfrm>
            <a:off x="415600" y="170778"/>
            <a:ext cx="11360800" cy="763600"/>
          </a:xfrm>
        </p:spPr>
        <p:txBody>
          <a:bodyPr/>
          <a:lstStyle/>
          <a:p>
            <a:r>
              <a:rPr lang="en-GB" dirty="0"/>
              <a:t>Maximum Likelihood Estimate - Briefly</a:t>
            </a:r>
          </a:p>
        </p:txBody>
      </p:sp>
      <p:sp>
        <p:nvSpPr>
          <p:cNvPr id="3" name="Text Placeholder 2">
            <a:extLst>
              <a:ext uri="{FF2B5EF4-FFF2-40B4-BE49-F238E27FC236}">
                <a16:creationId xmlns:a16="http://schemas.microsoft.com/office/drawing/2014/main" id="{15512816-E7F1-4A19-9DF0-F418DE07EEE2}"/>
              </a:ext>
            </a:extLst>
          </p:cNvPr>
          <p:cNvSpPr>
            <a:spLocks noGrp="1"/>
          </p:cNvSpPr>
          <p:nvPr>
            <p:ph type="body" idx="1"/>
          </p:nvPr>
        </p:nvSpPr>
        <p:spPr>
          <a:xfrm>
            <a:off x="415600" y="1536633"/>
            <a:ext cx="5360504" cy="4555200"/>
          </a:xfrm>
        </p:spPr>
        <p:txBody>
          <a:bodyPr/>
          <a:lstStyle/>
          <a:p>
            <a:pPr marL="152396" indent="0">
              <a:buNone/>
            </a:pPr>
            <a:r>
              <a:rPr lang="en-GB" dirty="0"/>
              <a:t>The “algorithm” tries many different possible values for all parameters.</a:t>
            </a:r>
          </a:p>
          <a:p>
            <a:pPr marL="152396" indent="0">
              <a:buNone/>
            </a:pPr>
            <a:endParaRPr lang="en-GB" dirty="0"/>
          </a:p>
          <a:p>
            <a:pPr marL="152396" indent="0">
              <a:buNone/>
            </a:pPr>
            <a:r>
              <a:rPr lang="en-GB" dirty="0"/>
              <a:t>Each value is given a “rating”</a:t>
            </a:r>
          </a:p>
          <a:p>
            <a:pPr marL="152396" indent="0">
              <a:buNone/>
            </a:pPr>
            <a:endParaRPr lang="en-GB" dirty="0"/>
          </a:p>
          <a:p>
            <a:pPr marL="152396" indent="0">
              <a:buNone/>
            </a:pPr>
            <a:r>
              <a:rPr lang="en-GB" dirty="0"/>
              <a:t>The parameter values with the best ranking are those reported to you.</a:t>
            </a:r>
          </a:p>
          <a:p>
            <a:pPr marL="152396" indent="0">
              <a:buNone/>
            </a:pPr>
            <a:endParaRPr lang="en-GB" dirty="0"/>
          </a:p>
          <a:p>
            <a:pPr marL="152396" indent="0">
              <a:buNone/>
            </a:pPr>
            <a:r>
              <a:rPr lang="en-GB" dirty="0"/>
              <a:t>Along with the 95% confidence profiles.</a:t>
            </a:r>
          </a:p>
        </p:txBody>
      </p:sp>
      <p:pic>
        <p:nvPicPr>
          <p:cNvPr id="7" name="Picture 6">
            <a:extLst>
              <a:ext uri="{FF2B5EF4-FFF2-40B4-BE49-F238E27FC236}">
                <a16:creationId xmlns:a16="http://schemas.microsoft.com/office/drawing/2014/main" id="{0EE75573-FA8A-40AD-AB7A-B0C37059AB86}"/>
              </a:ext>
            </a:extLst>
          </p:cNvPr>
          <p:cNvPicPr>
            <a:picLocks noChangeAspect="1"/>
          </p:cNvPicPr>
          <p:nvPr/>
        </p:nvPicPr>
        <p:blipFill>
          <a:blip r:embed="rId2"/>
          <a:stretch>
            <a:fillRect/>
          </a:stretch>
        </p:blipFill>
        <p:spPr>
          <a:xfrm>
            <a:off x="6327628" y="941244"/>
            <a:ext cx="5448772" cy="5745978"/>
          </a:xfrm>
          <a:prstGeom prst="rect">
            <a:avLst/>
          </a:prstGeom>
        </p:spPr>
      </p:pic>
      <p:pic>
        <p:nvPicPr>
          <p:cNvPr id="11" name="Picture 10">
            <a:extLst>
              <a:ext uri="{FF2B5EF4-FFF2-40B4-BE49-F238E27FC236}">
                <a16:creationId xmlns:a16="http://schemas.microsoft.com/office/drawing/2014/main" id="{C3A8E6EA-CEA8-4A75-A685-957020E28ADF}"/>
              </a:ext>
            </a:extLst>
          </p:cNvPr>
          <p:cNvPicPr>
            <a:picLocks noChangeAspect="1"/>
          </p:cNvPicPr>
          <p:nvPr/>
        </p:nvPicPr>
        <p:blipFill>
          <a:blip r:embed="rId3"/>
          <a:stretch>
            <a:fillRect/>
          </a:stretch>
        </p:blipFill>
        <p:spPr>
          <a:xfrm>
            <a:off x="6327628" y="948110"/>
            <a:ext cx="5448772" cy="5745978"/>
          </a:xfrm>
          <a:prstGeom prst="rect">
            <a:avLst/>
          </a:prstGeom>
        </p:spPr>
      </p:pic>
      <p:pic>
        <p:nvPicPr>
          <p:cNvPr id="13" name="Picture 12">
            <a:extLst>
              <a:ext uri="{FF2B5EF4-FFF2-40B4-BE49-F238E27FC236}">
                <a16:creationId xmlns:a16="http://schemas.microsoft.com/office/drawing/2014/main" id="{F83608E0-E92A-4F45-AEC4-D1EEF134594A}"/>
              </a:ext>
            </a:extLst>
          </p:cNvPr>
          <p:cNvPicPr>
            <a:picLocks noChangeAspect="1"/>
          </p:cNvPicPr>
          <p:nvPr/>
        </p:nvPicPr>
        <p:blipFill>
          <a:blip r:embed="rId4"/>
          <a:stretch>
            <a:fillRect/>
          </a:stretch>
        </p:blipFill>
        <p:spPr>
          <a:xfrm>
            <a:off x="6327628" y="934378"/>
            <a:ext cx="5448772" cy="5745978"/>
          </a:xfrm>
          <a:prstGeom prst="rect">
            <a:avLst/>
          </a:prstGeom>
        </p:spPr>
      </p:pic>
      <p:sp>
        <p:nvSpPr>
          <p:cNvPr id="14" name="Google Shape;445;p27">
            <a:extLst>
              <a:ext uri="{FF2B5EF4-FFF2-40B4-BE49-F238E27FC236}">
                <a16:creationId xmlns:a16="http://schemas.microsoft.com/office/drawing/2014/main" id="{8C183E97-1645-4781-BD5C-4157FA9FA0EE}"/>
              </a:ext>
            </a:extLst>
          </p:cNvPr>
          <p:cNvSpPr/>
          <p:nvPr/>
        </p:nvSpPr>
        <p:spPr>
          <a:xfrm>
            <a:off x="2367540" y="934378"/>
            <a:ext cx="3496833" cy="140300"/>
          </a:xfrm>
          <a:custGeom>
            <a:avLst/>
            <a:gdLst/>
            <a:ahLst/>
            <a:cxnLst/>
            <a:rect l="l" t="t" r="r" b="b"/>
            <a:pathLst>
              <a:path w="104905" h="4209" extrusionOk="0">
                <a:moveTo>
                  <a:pt x="0" y="2010"/>
                </a:moveTo>
                <a:cubicBezTo>
                  <a:pt x="34411" y="-4246"/>
                  <a:pt x="71725" y="11060"/>
                  <a:pt x="104905" y="0"/>
                </a:cubicBezTo>
              </a:path>
            </a:pathLst>
          </a:custGeom>
          <a:noFill/>
          <a:ln w="19050" cap="flat" cmpd="sng">
            <a:solidFill>
              <a:srgbClr val="4C1130"/>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8272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923</Words>
  <Application>Microsoft Office PowerPoint</Application>
  <PresentationFormat>Widescreen</PresentationFormat>
  <Paragraphs>117</Paragraphs>
  <Slides>17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Roboto</vt:lpstr>
      <vt:lpstr>Office Theme</vt:lpstr>
      <vt:lpstr>Saving species: Turning understanding into action</vt:lpstr>
      <vt:lpstr>To save species you must know some stats</vt:lpstr>
      <vt:lpstr>Stats: making the simple seem really complicated</vt:lpstr>
      <vt:lpstr>Statistics and data</vt:lpstr>
      <vt:lpstr>Doing statistics by hand</vt:lpstr>
      <vt:lpstr>Stats by hand</vt:lpstr>
      <vt:lpstr>Stats by hand</vt:lpstr>
      <vt:lpstr>More realism</vt:lpstr>
      <vt:lpstr>Maximum Likelihood Estimate - Briefly</vt:lpstr>
      <vt:lpstr>So what does MLE estimate?</vt:lpstr>
      <vt:lpstr>The Monkey’s Paw</vt:lpstr>
      <vt:lpstr>Beware the statistical Monkey’s Paw</vt:lpstr>
      <vt:lpstr>Think like a biologist, not like a statistician</vt:lpstr>
      <vt:lpstr>Think like a biologist, not like a statistician</vt:lpstr>
      <vt:lpstr>Everything in the world is generated by complex processes</vt:lpstr>
      <vt:lpstr>The Monkey’s Paw in actual science?</vt:lpstr>
      <vt:lpstr>tl;dr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species: Turning understanding into action</dc:title>
  <dc:creator>Deon Roos</dc:creator>
  <cp:lastModifiedBy>ROOS, DEON (PGR)</cp:lastModifiedBy>
  <cp:revision>25</cp:revision>
  <dcterms:created xsi:type="dcterms:W3CDTF">2020-12-29T13:29:13Z</dcterms:created>
  <dcterms:modified xsi:type="dcterms:W3CDTF">2021-10-29T17:42:00Z</dcterms:modified>
</cp:coreProperties>
</file>